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58" r:id="rId1"/>
  </p:sldMasterIdLst>
  <p:notesMasterIdLst>
    <p:notesMasterId r:id="rId27"/>
  </p:notesMasterIdLst>
  <p:sldIdLst>
    <p:sldId id="256" r:id="rId2"/>
    <p:sldId id="283" r:id="rId3"/>
    <p:sldId id="284" r:id="rId4"/>
    <p:sldId id="289" r:id="rId5"/>
    <p:sldId id="288" r:id="rId6"/>
    <p:sldId id="291" r:id="rId7"/>
    <p:sldId id="292" r:id="rId8"/>
    <p:sldId id="277" r:id="rId9"/>
    <p:sldId id="295" r:id="rId10"/>
    <p:sldId id="274" r:id="rId11"/>
    <p:sldId id="282" r:id="rId12"/>
    <p:sldId id="307" r:id="rId13"/>
    <p:sldId id="297" r:id="rId14"/>
    <p:sldId id="280" r:id="rId15"/>
    <p:sldId id="296" r:id="rId16"/>
    <p:sldId id="281" r:id="rId17"/>
    <p:sldId id="303" r:id="rId18"/>
    <p:sldId id="302" r:id="rId19"/>
    <p:sldId id="279" r:id="rId20"/>
    <p:sldId id="300" r:id="rId21"/>
    <p:sldId id="278" r:id="rId22"/>
    <p:sldId id="304" r:id="rId23"/>
    <p:sldId id="305" r:id="rId24"/>
    <p:sldId id="306" r:id="rId25"/>
    <p:sldId id="286" r:id="rId26"/>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isty Agarwal" initials="SA" lastIdx="2" clrIdx="0">
    <p:extLst>
      <p:ext uri="{19B8F6BF-5375-455C-9EA6-DF929625EA0E}">
        <p15:presenceInfo xmlns:p15="http://schemas.microsoft.com/office/powerpoint/2012/main" userId="b103c8eea9cd61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88" autoAdjust="0"/>
    <p:restoredTop sz="94660"/>
  </p:normalViewPr>
  <p:slideViewPr>
    <p:cSldViewPr snapToGrid="0">
      <p:cViewPr varScale="1">
        <p:scale>
          <a:sx n="71" d="100"/>
          <a:sy n="71" d="100"/>
        </p:scale>
        <p:origin x="774"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sz="1600">
                <a:latin typeface="Berlin Sans FB Demi" panose="020E0802020502020306" pitchFamily="34" charset="0"/>
              </a:rPr>
              <a:t>ANNUAL</a:t>
            </a:r>
            <a:r>
              <a:rPr lang="en-IN" sz="1600" baseline="0">
                <a:latin typeface="Berlin Sans FB Demi" panose="020E0802020502020306" pitchFamily="34" charset="0"/>
              </a:rPr>
              <a:t> TREND RELEASE TREND</a:t>
            </a:r>
            <a:endParaRPr lang="en-IN" sz="1600">
              <a:latin typeface="Berlin Sans FB Demi" panose="020E0802020502020306" pitchFamily="34" charset="0"/>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4.3227684851000869E-2"/>
          <c:y val="0.16867531486455944"/>
          <c:w val="0.94403723956707764"/>
          <c:h val="0.75111993784836384"/>
        </c:manualLayout>
      </c:layout>
      <c:lineChart>
        <c:grouping val="standard"/>
        <c:varyColors val="0"/>
        <c:ser>
          <c:idx val="0"/>
          <c:order val="0"/>
          <c:tx>
            <c:strRef>
              <c:f>'Q5'!$B$1</c:f>
              <c:strCache>
                <c:ptCount val="1"/>
                <c:pt idx="0">
                  <c:v>number_of_titles</c:v>
                </c:pt>
              </c:strCache>
            </c:strRef>
          </c:tx>
          <c:spPr>
            <a:ln w="31750" cap="rnd">
              <a:solidFill>
                <a:schemeClr val="accent1"/>
              </a:solidFill>
              <a:round/>
            </a:ln>
            <a:effectLst/>
          </c:spPr>
          <c:marker>
            <c:symbol val="circle"/>
            <c:size val="17"/>
            <c:spPr>
              <a:solidFill>
                <a:schemeClr val="accent1"/>
              </a:solidFill>
              <a:ln>
                <a:noFill/>
              </a:ln>
              <a:effectLst/>
            </c:spPr>
          </c:marker>
          <c:dLbls>
            <c:spPr>
              <a:gradFill>
                <a:gsLst>
                  <a:gs pos="0">
                    <a:srgbClr val="C00000"/>
                  </a:gs>
                  <a:gs pos="100000">
                    <a:schemeClr val="tx1">
                      <a:lumMod val="95000"/>
                      <a:lumOff val="5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'Q5'!$A$2:$A$18</c:f>
              <c:numCache>
                <c:formatCode>General</c:formatCode>
                <c:ptCount val="17"/>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numCache>
            </c:numRef>
          </c:cat>
          <c:val>
            <c:numRef>
              <c:f>'Q5'!$B$2:$B$18</c:f>
              <c:numCache>
                <c:formatCode>General</c:formatCode>
                <c:ptCount val="17"/>
                <c:pt idx="0">
                  <c:v>31</c:v>
                </c:pt>
                <c:pt idx="1">
                  <c:v>38</c:v>
                </c:pt>
                <c:pt idx="2">
                  <c:v>32</c:v>
                </c:pt>
                <c:pt idx="3">
                  <c:v>45</c:v>
                </c:pt>
                <c:pt idx="4">
                  <c:v>48</c:v>
                </c:pt>
                <c:pt idx="5">
                  <c:v>63</c:v>
                </c:pt>
                <c:pt idx="6">
                  <c:v>59</c:v>
                </c:pt>
                <c:pt idx="7">
                  <c:v>66</c:v>
                </c:pt>
                <c:pt idx="8">
                  <c:v>86</c:v>
                </c:pt>
                <c:pt idx="9">
                  <c:v>107</c:v>
                </c:pt>
                <c:pt idx="10">
                  <c:v>135</c:v>
                </c:pt>
                <c:pt idx="11">
                  <c:v>153</c:v>
                </c:pt>
                <c:pt idx="12">
                  <c:v>223</c:v>
                </c:pt>
                <c:pt idx="13">
                  <c:v>362</c:v>
                </c:pt>
                <c:pt idx="14">
                  <c:v>563</c:v>
                </c:pt>
                <c:pt idx="15">
                  <c:v>773</c:v>
                </c:pt>
                <c:pt idx="16">
                  <c:v>836</c:v>
                </c:pt>
              </c:numCache>
            </c:numRef>
          </c:val>
          <c:smooth val="0"/>
          <c:extLst>
            <c:ext xmlns:c16="http://schemas.microsoft.com/office/drawing/2014/chart" uri="{C3380CC4-5D6E-409C-BE32-E72D297353CC}">
              <c16:uniqueId val="{00000000-BD27-44B0-A340-F14507586414}"/>
            </c:ext>
          </c:extLst>
        </c:ser>
        <c:dLbls>
          <c:dLblPos val="ctr"/>
          <c:showLegendKey val="0"/>
          <c:showVal val="1"/>
          <c:showCatName val="0"/>
          <c:showSerName val="0"/>
          <c:showPercent val="0"/>
          <c:showBubbleSize val="0"/>
        </c:dLbls>
        <c:marker val="1"/>
        <c:smooth val="0"/>
        <c:axId val="1880723616"/>
        <c:axId val="2098309136"/>
      </c:lineChart>
      <c:catAx>
        <c:axId val="188072361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098309136"/>
        <c:crosses val="autoZero"/>
        <c:auto val="1"/>
        <c:lblAlgn val="ctr"/>
        <c:lblOffset val="100"/>
        <c:noMultiLvlLbl val="0"/>
      </c:catAx>
      <c:valAx>
        <c:axId val="2098309136"/>
        <c:scaling>
          <c:orientation val="minMax"/>
        </c:scaling>
        <c:delete val="1"/>
        <c:axPos val="l"/>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sz="900" b="0">
                    <a:latin typeface="Berlin Sans FB Demi" panose="020E0802020502020306" pitchFamily="34" charset="0"/>
                  </a:rPr>
                  <a:t>NUMBER</a:t>
                </a:r>
                <a:r>
                  <a:rPr lang="en-IN" sz="900" b="0" baseline="0">
                    <a:latin typeface="Berlin Sans FB Demi" panose="020E0802020502020306" pitchFamily="34" charset="0"/>
                  </a:rPr>
                  <a:t> OF TITLES</a:t>
                </a:r>
                <a:endParaRPr lang="en-IN" sz="900" b="0">
                  <a:latin typeface="Berlin Sans FB Demi" panose="020E0802020502020306" pitchFamily="34" charset="0"/>
                </a:endParaRPr>
              </a:p>
            </c:rich>
          </c:tx>
          <c:layout>
            <c:manualLayout>
              <c:xMode val="edge"/>
              <c:yMode val="edge"/>
              <c:x val="2.0528769373015822E-2"/>
              <c:y val="0.37417832982144844"/>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88072361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innerShdw blurRad="114300">
        <a:prstClr val="black"/>
      </a:innerShdw>
    </a:effectLst>
    <a:scene3d>
      <a:camera prst="orthographicFront"/>
      <a:lightRig rig="soft" dir="t">
        <a:rot lat="0" lon="0" rev="0"/>
      </a:lightRig>
    </a:scene3d>
    <a:sp3d prstMaterial="matte">
      <a:bevelT w="63500" h="63500" prst="artDeco"/>
      <a:contourClr>
        <a:srgbClr val="000000"/>
      </a:contourClr>
    </a:sp3d>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400">
                <a:latin typeface="Berlin Sans FB Demi" panose="020E0802020502020306" pitchFamily="34" charset="0"/>
              </a:rPr>
              <a:t>TOP</a:t>
            </a:r>
            <a:r>
              <a:rPr lang="en-US" sz="1400" baseline="0">
                <a:latin typeface="Berlin Sans FB Demi" panose="020E0802020502020306" pitchFamily="34" charset="0"/>
              </a:rPr>
              <a:t> 10 PRODUCTION COUNTRIES CONTRIBUTION</a:t>
            </a:r>
            <a:endParaRPr lang="en-US" sz="1400">
              <a:latin typeface="Berlin Sans FB Demi" panose="020E0802020502020306" pitchFamily="34" charset="0"/>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28133708724154383"/>
          <c:y val="0.278322429855416"/>
          <c:w val="0.44690323029373541"/>
          <c:h val="0.62198527560550732"/>
        </c:manualLayout>
      </c:layout>
      <c:pieChart>
        <c:varyColors val="1"/>
        <c:ser>
          <c:idx val="0"/>
          <c:order val="0"/>
          <c:tx>
            <c:strRef>
              <c:f>'Q4'!$E$1</c:f>
              <c:strCache>
                <c:ptCount val="1"/>
                <c:pt idx="0">
                  <c:v>content_count</c:v>
                </c:pt>
              </c:strCache>
            </c:strRef>
          </c:tx>
          <c:spPr>
            <a:ln>
              <a:solidFill>
                <a:schemeClr val="tx1"/>
              </a:solidFill>
            </a:ln>
          </c:spPr>
          <c:dPt>
            <c:idx val="0"/>
            <c:bubble3D val="0"/>
            <c:spPr>
              <a:solidFill>
                <a:schemeClr val="accent2">
                  <a:shade val="42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7A4-4E72-9BCA-68E72BAA1778}"/>
              </c:ext>
            </c:extLst>
          </c:dPt>
          <c:dPt>
            <c:idx val="1"/>
            <c:bubble3D val="0"/>
            <c:spPr>
              <a:solidFill>
                <a:schemeClr val="accent2">
                  <a:shade val="55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7A4-4E72-9BCA-68E72BAA1778}"/>
              </c:ext>
            </c:extLst>
          </c:dPt>
          <c:dPt>
            <c:idx val="2"/>
            <c:bubble3D val="0"/>
            <c:spPr>
              <a:solidFill>
                <a:schemeClr val="accent2">
                  <a:shade val="68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7A4-4E72-9BCA-68E72BAA1778}"/>
              </c:ext>
            </c:extLst>
          </c:dPt>
          <c:dPt>
            <c:idx val="3"/>
            <c:bubble3D val="0"/>
            <c:spPr>
              <a:solidFill>
                <a:schemeClr val="accent2">
                  <a:shade val="80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E7A4-4E72-9BCA-68E72BAA1778}"/>
              </c:ext>
            </c:extLst>
          </c:dPt>
          <c:dPt>
            <c:idx val="4"/>
            <c:bubble3D val="0"/>
            <c:spPr>
              <a:solidFill>
                <a:schemeClr val="accent2">
                  <a:shade val="93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E7A4-4E72-9BCA-68E72BAA1778}"/>
              </c:ext>
            </c:extLst>
          </c:dPt>
          <c:dPt>
            <c:idx val="5"/>
            <c:bubble3D val="0"/>
            <c:spPr>
              <a:solidFill>
                <a:schemeClr val="accent2">
                  <a:tint val="94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E7A4-4E72-9BCA-68E72BAA1778}"/>
              </c:ext>
            </c:extLst>
          </c:dPt>
          <c:dPt>
            <c:idx val="6"/>
            <c:bubble3D val="0"/>
            <c:spPr>
              <a:solidFill>
                <a:schemeClr val="accent2">
                  <a:tint val="81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E7A4-4E72-9BCA-68E72BAA1778}"/>
              </c:ext>
            </c:extLst>
          </c:dPt>
          <c:dPt>
            <c:idx val="7"/>
            <c:bubble3D val="0"/>
            <c:spPr>
              <a:solidFill>
                <a:schemeClr val="accent2">
                  <a:tint val="69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E7A4-4E72-9BCA-68E72BAA1778}"/>
              </c:ext>
            </c:extLst>
          </c:dPt>
          <c:dPt>
            <c:idx val="8"/>
            <c:bubble3D val="0"/>
            <c:spPr>
              <a:solidFill>
                <a:schemeClr val="accent2">
                  <a:tint val="56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E7A4-4E72-9BCA-68E72BAA1778}"/>
              </c:ext>
            </c:extLst>
          </c:dPt>
          <c:dPt>
            <c:idx val="9"/>
            <c:bubble3D val="0"/>
            <c:spPr>
              <a:solidFill>
                <a:schemeClr val="accent2">
                  <a:tint val="43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E7A4-4E72-9BCA-68E72BAA1778}"/>
              </c:ext>
            </c:extLst>
          </c:dPt>
          <c:dLbls>
            <c:dLbl>
              <c:idx val="0"/>
              <c:layout>
                <c:manualLayout>
                  <c:x val="2.2268616797433909E-2"/>
                  <c:y val="5.9402735088205136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7A4-4E72-9BCA-68E72BAA1778}"/>
                </c:ext>
              </c:extLst>
            </c:dLbl>
            <c:dLbl>
              <c:idx val="1"/>
              <c:layout>
                <c:manualLayout>
                  <c:x val="-4.0825797461962181E-2"/>
                  <c:y val="2.3244548512775961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7A4-4E72-9BCA-68E72BAA1778}"/>
                </c:ext>
              </c:extLst>
            </c:dLbl>
            <c:dLbl>
              <c:idx val="2"/>
              <c:layout>
                <c:manualLayout>
                  <c:x val="-8.7218749123282799E-2"/>
                  <c:y val="8.3426830544656341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7A4-4E72-9BCA-68E72BAA1778}"/>
                </c:ext>
              </c:extLst>
            </c:dLbl>
            <c:dLbl>
              <c:idx val="3"/>
              <c:layout>
                <c:manualLayout>
                  <c:x val="-3.8970079395509338E-2"/>
                  <c:y val="6.1985462700735891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7A4-4E72-9BCA-68E72BAA1778}"/>
                </c:ext>
              </c:extLst>
            </c:dLbl>
            <c:dLbl>
              <c:idx val="4"/>
              <c:layout>
                <c:manualLayout>
                  <c:x val="-3.3402925196150866E-2"/>
                  <c:y val="7.2316373150858537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E7A4-4E72-9BCA-68E72BAA1778}"/>
                </c:ext>
              </c:extLst>
            </c:dLbl>
            <c:dLbl>
              <c:idx val="5"/>
              <c:layout>
                <c:manualLayout>
                  <c:x val="-0.12247739238588649"/>
                  <c:y val="3.3575458962898611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E7A4-4E72-9BCA-68E72BAA1778}"/>
                </c:ext>
              </c:extLst>
            </c:dLbl>
            <c:dLbl>
              <c:idx val="6"/>
              <c:layout>
                <c:manualLayout>
                  <c:x val="-0.10577592978781106"/>
                  <c:y val="1.033091045012265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E7A4-4E72-9BCA-68E72BAA1778}"/>
                </c:ext>
              </c:extLst>
            </c:dLbl>
            <c:dLbl>
              <c:idx val="7"/>
              <c:layout>
                <c:manualLayout>
                  <c:x val="-0.11319880205362236"/>
                  <c:y val="-7.0201456471517459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E7A4-4E72-9BCA-68E72BAA1778}"/>
                </c:ext>
              </c:extLst>
            </c:dLbl>
            <c:dLbl>
              <c:idx val="8"/>
              <c:layout>
                <c:manualLayout>
                  <c:x val="2.041289873098108E-2"/>
                  <c:y val="-8.5619774520852163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E7A4-4E72-9BCA-68E72BAA1778}"/>
                </c:ext>
              </c:extLst>
            </c:dLbl>
            <c:dLbl>
              <c:idx val="9"/>
              <c:layout>
                <c:manualLayout>
                  <c:x val="0.11134308398716954"/>
                  <c:y val="-3.8740914187959954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E7A4-4E72-9BCA-68E72BAA1778}"/>
                </c:ext>
              </c:extLst>
            </c:dLbl>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outEnd"/>
            <c:showLegendKey val="0"/>
            <c:showVal val="1"/>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cat>
            <c:strRef>
              <c:f>'Q4'!$D$2:$D$11</c:f>
              <c:strCache>
                <c:ptCount val="10"/>
                <c:pt idx="0">
                  <c:v>United States of America</c:v>
                </c:pt>
                <c:pt idx="1">
                  <c:v>[India</c:v>
                </c:pt>
                <c:pt idx="2">
                  <c:v>Japan</c:v>
                </c:pt>
                <c:pt idx="3">
                  <c:v>South Korea</c:v>
                </c:pt>
                <c:pt idx="4">
                  <c:v>United kingdom of Great Britain</c:v>
                </c:pt>
                <c:pt idx="5">
                  <c:v>Spain</c:v>
                </c:pt>
                <c:pt idx="6">
                  <c:v>United kingdom, United States</c:v>
                </c:pt>
                <c:pt idx="7">
                  <c:v>France</c:v>
                </c:pt>
                <c:pt idx="8">
                  <c:v>Philippines</c:v>
                </c:pt>
                <c:pt idx="9">
                  <c:v>Turkey</c:v>
                </c:pt>
              </c:strCache>
            </c:strRef>
          </c:cat>
          <c:val>
            <c:numRef>
              <c:f>'Q4'!$E$2:$E$11</c:f>
              <c:numCache>
                <c:formatCode>General</c:formatCode>
                <c:ptCount val="10"/>
                <c:pt idx="0">
                  <c:v>28746</c:v>
                </c:pt>
                <c:pt idx="1">
                  <c:v>7198</c:v>
                </c:pt>
                <c:pt idx="2">
                  <c:v>3397</c:v>
                </c:pt>
                <c:pt idx="3">
                  <c:v>2881</c:v>
                </c:pt>
                <c:pt idx="4">
                  <c:v>2138</c:v>
                </c:pt>
                <c:pt idx="5">
                  <c:v>1993</c:v>
                </c:pt>
                <c:pt idx="6">
                  <c:v>1589</c:v>
                </c:pt>
                <c:pt idx="7">
                  <c:v>1347</c:v>
                </c:pt>
                <c:pt idx="8">
                  <c:v>1332</c:v>
                </c:pt>
                <c:pt idx="9">
                  <c:v>1200</c:v>
                </c:pt>
              </c:numCache>
            </c:numRef>
          </c:val>
          <c:extLst>
            <c:ext xmlns:c16="http://schemas.microsoft.com/office/drawing/2014/chart" uri="{C3380CC4-5D6E-409C-BE32-E72D297353CC}">
              <c16:uniqueId val="{00000014-E7A4-4E72-9BCA-68E72BAA1778}"/>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50800" dist="38100" dir="2700000" algn="tl" rotWithShape="0">
        <a:prstClr val="black">
          <a:alpha val="40000"/>
        </a:prstClr>
      </a:outerShdw>
    </a:effectLst>
    <a:scene3d>
      <a:camera prst="orthographicFront"/>
      <a:lightRig rig="threePt" dir="t"/>
    </a:scene3d>
    <a:sp3d prstMaterial="matte">
      <a:bevelT w="63500" h="63500" prst="artDeco"/>
      <a:contourClr>
        <a:srgbClr val="000000"/>
      </a:contourClr>
    </a:sp3d>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sz="1600">
                <a:latin typeface="Berlin Sans FB Demi" panose="020E0802020502020306" pitchFamily="34" charset="0"/>
              </a:rPr>
              <a:t>IMDB</a:t>
            </a:r>
            <a:r>
              <a:rPr lang="en-IN" sz="1600" baseline="0">
                <a:latin typeface="Berlin Sans FB Demi" panose="020E0802020502020306" pitchFamily="34" charset="0"/>
              </a:rPr>
              <a:t> VS TMDB SCORES</a:t>
            </a:r>
            <a:endParaRPr lang="en-IN" sz="1600">
              <a:latin typeface="Berlin Sans FB Demi" panose="020E0802020502020306" pitchFamily="34" charset="0"/>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3.8434783975356372E-2"/>
          <c:y val="0.14538860103626944"/>
          <c:w val="0.93907240636836564"/>
          <c:h val="0.79175037058191555"/>
        </c:manualLayout>
      </c:layout>
      <c:barChart>
        <c:barDir val="col"/>
        <c:grouping val="stacked"/>
        <c:varyColors val="0"/>
        <c:ser>
          <c:idx val="0"/>
          <c:order val="0"/>
          <c:tx>
            <c:strRef>
              <c:f>'ans5'!$S$2</c:f>
              <c:strCache>
                <c:ptCount val="1"/>
                <c:pt idx="0">
                  <c:v>Avg of imdb_score</c:v>
                </c:pt>
              </c:strCache>
            </c:strRef>
          </c:tx>
          <c:spPr>
            <a:solidFill>
              <a:schemeClr val="accent4">
                <a:lumMod val="20000"/>
                <a:lumOff val="80000"/>
              </a:schemeClr>
            </a:solidFill>
            <a:ln w="9525" cap="flat" cmpd="sng" algn="ctr">
              <a:solidFill>
                <a:schemeClr val="lt1">
                  <a:alpha val="50000"/>
                </a:schemeClr>
              </a:solidFill>
              <a:round/>
            </a:ln>
            <a:effectLst/>
          </c:spPr>
          <c:invertIfNegative val="0"/>
          <c:dLbls>
            <c:dLbl>
              <c:idx val="0"/>
              <c:layout>
                <c:manualLayout>
                  <c:x val="-3.0325234456475805E-3"/>
                  <c:y val="6.855184233076264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922-4FC2-B3D8-3A95267BD062}"/>
                </c:ext>
              </c:extLst>
            </c:dLbl>
            <c:spPr>
              <a:solidFill>
                <a:sysClr val="windowText" lastClr="000000">
                  <a:lumMod val="65000"/>
                  <a:lumOff val="35000"/>
                  <a:alpha val="75000"/>
                </a:sysClr>
              </a:solidFill>
              <a:ln>
                <a:noFill/>
              </a:ln>
              <a:effectLst/>
            </c:spPr>
            <c:txPr>
              <a:bodyPr rot="0" spcFirstLastPara="1" vertOverflow="clip" horzOverflow="clip" vert="horz" wrap="square" lIns="36576" tIns="18288" rIns="36576" bIns="18288"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noFill/>
                  <a:ln>
                    <a:noFill/>
                  </a:ln>
                </c15:spPr>
                <c15:showLeaderLines val="1"/>
                <c15:leaderLines>
                  <c:spPr>
                    <a:ln w="9525">
                      <a:solidFill>
                        <a:schemeClr val="dk1">
                          <a:lumMod val="50000"/>
                          <a:lumOff val="50000"/>
                        </a:schemeClr>
                      </a:solidFill>
                    </a:ln>
                    <a:effectLst/>
                  </c:spPr>
                </c15:leaderLines>
              </c:ext>
            </c:extLst>
          </c:dLbls>
          <c:cat>
            <c:numRef>
              <c:f>'ans5'!$R$3:$R$12</c:f>
              <c:numCache>
                <c:formatCode>General</c:formatCode>
                <c:ptCount val="10"/>
                <c:pt idx="0">
                  <c:v>2022</c:v>
                </c:pt>
                <c:pt idx="1">
                  <c:v>2021</c:v>
                </c:pt>
                <c:pt idx="2">
                  <c:v>2020</c:v>
                </c:pt>
                <c:pt idx="3">
                  <c:v>2019</c:v>
                </c:pt>
                <c:pt idx="4">
                  <c:v>2018</c:v>
                </c:pt>
                <c:pt idx="5">
                  <c:v>2017</c:v>
                </c:pt>
                <c:pt idx="6">
                  <c:v>2016</c:v>
                </c:pt>
                <c:pt idx="7">
                  <c:v>2015</c:v>
                </c:pt>
                <c:pt idx="8">
                  <c:v>2014</c:v>
                </c:pt>
                <c:pt idx="9">
                  <c:v>2013</c:v>
                </c:pt>
              </c:numCache>
            </c:numRef>
          </c:cat>
          <c:val>
            <c:numRef>
              <c:f>'ans5'!$S$3:$S$12</c:f>
              <c:numCache>
                <c:formatCode>0.00</c:formatCode>
                <c:ptCount val="10"/>
                <c:pt idx="0">
                  <c:v>5.7405705996131529</c:v>
                </c:pt>
                <c:pt idx="1">
                  <c:v>5.9096121768140115</c:v>
                </c:pt>
                <c:pt idx="2">
                  <c:v>5.4496617588539591</c:v>
                </c:pt>
                <c:pt idx="3">
                  <c:v>6.0777722526106412</c:v>
                </c:pt>
                <c:pt idx="4">
                  <c:v>6.2896277477079421</c:v>
                </c:pt>
                <c:pt idx="5">
                  <c:v>6.336916587290788</c:v>
                </c:pt>
                <c:pt idx="6">
                  <c:v>6.3104104951333051</c:v>
                </c:pt>
                <c:pt idx="7">
                  <c:v>6.4198612632347576</c:v>
                </c:pt>
                <c:pt idx="8">
                  <c:v>6.6819672131147545</c:v>
                </c:pt>
                <c:pt idx="9">
                  <c:v>6.3402809243316716</c:v>
                </c:pt>
              </c:numCache>
            </c:numRef>
          </c:val>
          <c:extLst>
            <c:ext xmlns:c16="http://schemas.microsoft.com/office/drawing/2014/chart" uri="{C3380CC4-5D6E-409C-BE32-E72D297353CC}">
              <c16:uniqueId val="{00000001-8922-4FC2-B3D8-3A95267BD062}"/>
            </c:ext>
          </c:extLst>
        </c:ser>
        <c:ser>
          <c:idx val="1"/>
          <c:order val="1"/>
          <c:tx>
            <c:strRef>
              <c:f>'ans5'!$T$2</c:f>
              <c:strCache>
                <c:ptCount val="1"/>
                <c:pt idx="0">
                  <c:v>Avg of tmdb_score</c:v>
                </c:pt>
              </c:strCache>
            </c:strRef>
          </c:tx>
          <c:spPr>
            <a:solidFill>
              <a:srgbClr val="C00000"/>
            </a:solidFill>
            <a:ln w="9525" cap="flat" cmpd="sng" algn="ctr">
              <a:solidFill>
                <a:schemeClr val="lt1">
                  <a:alpha val="50000"/>
                </a:schemeClr>
              </a:solidFill>
              <a:round/>
            </a:ln>
            <a:effectLst/>
          </c:spPr>
          <c:invertIfNegative val="0"/>
          <c:dLbls>
            <c:dLbl>
              <c:idx val="4"/>
              <c:layout>
                <c:manualLayout>
                  <c:x val="-1.8939396763809565E-3"/>
                  <c:y val="-2.74207369323050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922-4FC2-B3D8-3A95267BD062}"/>
                </c:ext>
              </c:extLst>
            </c:dLbl>
            <c:spPr>
              <a:solidFill>
                <a:sysClr val="windowText" lastClr="000000">
                  <a:lumMod val="65000"/>
                  <a:lumOff val="35000"/>
                  <a:alpha val="75000"/>
                </a:sysClr>
              </a:solidFill>
              <a:ln>
                <a:noFill/>
              </a:ln>
              <a:effectLst/>
            </c:spPr>
            <c:txPr>
              <a:bodyPr rot="0" spcFirstLastPara="1" vertOverflow="clip" horzOverflow="clip" vert="horz" wrap="square" lIns="36576" tIns="18288" rIns="36576" bIns="18288"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noFill/>
                  <a:ln>
                    <a:noFill/>
                  </a:ln>
                </c15:spPr>
                <c15:showLeaderLines val="1"/>
                <c15:leaderLines>
                  <c:spPr>
                    <a:ln w="9525">
                      <a:solidFill>
                        <a:schemeClr val="dk1">
                          <a:lumMod val="50000"/>
                          <a:lumOff val="50000"/>
                        </a:schemeClr>
                      </a:solidFill>
                    </a:ln>
                    <a:effectLst/>
                  </c:spPr>
                </c15:leaderLines>
              </c:ext>
            </c:extLst>
          </c:dLbls>
          <c:cat>
            <c:numRef>
              <c:f>'ans5'!$R$3:$R$12</c:f>
              <c:numCache>
                <c:formatCode>General</c:formatCode>
                <c:ptCount val="10"/>
                <c:pt idx="0">
                  <c:v>2022</c:v>
                </c:pt>
                <c:pt idx="1">
                  <c:v>2021</c:v>
                </c:pt>
                <c:pt idx="2">
                  <c:v>2020</c:v>
                </c:pt>
                <c:pt idx="3">
                  <c:v>2019</c:v>
                </c:pt>
                <c:pt idx="4">
                  <c:v>2018</c:v>
                </c:pt>
                <c:pt idx="5">
                  <c:v>2017</c:v>
                </c:pt>
                <c:pt idx="6">
                  <c:v>2016</c:v>
                </c:pt>
                <c:pt idx="7">
                  <c:v>2015</c:v>
                </c:pt>
                <c:pt idx="8">
                  <c:v>2014</c:v>
                </c:pt>
                <c:pt idx="9">
                  <c:v>2013</c:v>
                </c:pt>
              </c:numCache>
            </c:numRef>
          </c:cat>
          <c:val>
            <c:numRef>
              <c:f>'ans5'!$T$3:$T$12</c:f>
              <c:numCache>
                <c:formatCode>0.00</c:formatCode>
                <c:ptCount val="10"/>
                <c:pt idx="0">
                  <c:v>6.6206479690522242</c:v>
                </c:pt>
                <c:pt idx="1">
                  <c:v>6.7662635529608011</c:v>
                </c:pt>
                <c:pt idx="2">
                  <c:v>6.7257262236370874</c:v>
                </c:pt>
                <c:pt idx="3">
                  <c:v>6.7769269020387863</c:v>
                </c:pt>
                <c:pt idx="4">
                  <c:v>6.5134209654258255</c:v>
                </c:pt>
                <c:pt idx="5">
                  <c:v>6.546877126139611</c:v>
                </c:pt>
                <c:pt idx="6">
                  <c:v>6.4585272958104101</c:v>
                </c:pt>
                <c:pt idx="7">
                  <c:v>6.5323110624315444</c:v>
                </c:pt>
                <c:pt idx="8">
                  <c:v>6.6468384074941449</c:v>
                </c:pt>
                <c:pt idx="9">
                  <c:v>6.5795197100135931</c:v>
                </c:pt>
              </c:numCache>
            </c:numRef>
          </c:val>
          <c:extLst>
            <c:ext xmlns:c16="http://schemas.microsoft.com/office/drawing/2014/chart" uri="{C3380CC4-5D6E-409C-BE32-E72D297353CC}">
              <c16:uniqueId val="{00000003-8922-4FC2-B3D8-3A95267BD062}"/>
            </c:ext>
          </c:extLst>
        </c:ser>
        <c:dLbls>
          <c:dLblPos val="inEnd"/>
          <c:showLegendKey val="0"/>
          <c:showVal val="1"/>
          <c:showCatName val="0"/>
          <c:showSerName val="0"/>
          <c:showPercent val="0"/>
          <c:showBubbleSize val="0"/>
        </c:dLbls>
        <c:gapWidth val="80"/>
        <c:overlap val="100"/>
        <c:axId val="284736095"/>
        <c:axId val="284726975"/>
      </c:barChart>
      <c:catAx>
        <c:axId val="284736095"/>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84726975"/>
        <c:crosses val="autoZero"/>
        <c:auto val="1"/>
        <c:lblAlgn val="ctr"/>
        <c:lblOffset val="100"/>
        <c:noMultiLvlLbl val="0"/>
      </c:catAx>
      <c:valAx>
        <c:axId val="284726975"/>
        <c:scaling>
          <c:orientation val="minMax"/>
        </c:scaling>
        <c:delete val="1"/>
        <c:axPos val="l"/>
        <c:numFmt formatCode="0.00" sourceLinked="1"/>
        <c:majorTickMark val="none"/>
        <c:minorTickMark val="none"/>
        <c:tickLblPos val="nextTo"/>
        <c:crossAx val="284736095"/>
        <c:crosses val="autoZero"/>
        <c:crossBetween val="between"/>
      </c:valAx>
      <c:spPr>
        <a:noFill/>
        <a:ln>
          <a:noFill/>
        </a:ln>
        <a:effectLst/>
      </c:spPr>
    </c:plotArea>
    <c:legend>
      <c:legendPos val="r"/>
      <c:layout>
        <c:manualLayout>
          <c:xMode val="edge"/>
          <c:yMode val="edge"/>
          <c:x val="0.81819824220643023"/>
          <c:y val="4.2801719193841133E-2"/>
          <c:w val="0.16924528894965973"/>
          <c:h val="0.11568204360059108"/>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scene3d>
      <a:camera prst="orthographicFront"/>
      <a:lightRig rig="threePt" dir="t"/>
    </a:scene3d>
    <a:sp3d>
      <a:bevelT w="190500" h="38100"/>
    </a:sp3d>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IN"/>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E88DA436-5C29-4FD3-B80B-BD017416CF52}" type="datetimeFigureOut">
              <a:rPr lang="en-IN" smtClean="0"/>
              <a:t>13-07-2024</a:t>
            </a:fld>
            <a:endParaRPr lang="en-IN"/>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IN"/>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IN"/>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7DFFE4D-A61F-4CE7-B1B8-CC240AC580FE}" type="slidenum">
              <a:rPr lang="en-IN" smtClean="0"/>
              <a:t>‹#›</a:t>
            </a:fld>
            <a:endParaRPr lang="en-IN"/>
          </a:p>
        </p:txBody>
      </p:sp>
    </p:spTree>
    <p:extLst>
      <p:ext uri="{BB962C8B-B14F-4D97-AF65-F5344CB8AC3E}">
        <p14:creationId xmlns:p14="http://schemas.microsoft.com/office/powerpoint/2010/main" val="4289492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pic>
        <p:nvPicPr>
          <p:cNvPr id="7" name="Picture 6">
            <a:extLst>
              <a:ext uri="{FF2B5EF4-FFF2-40B4-BE49-F238E27FC236}">
                <a16:creationId xmlns:a16="http://schemas.microsoft.com/office/drawing/2014/main" id="{3FE87243-C2EF-015E-D9F9-4E338AB6AB0C}"/>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spTree>
    <p:extLst>
      <p:ext uri="{BB962C8B-B14F-4D97-AF65-F5344CB8AC3E}">
        <p14:creationId xmlns:p14="http://schemas.microsoft.com/office/powerpoint/2010/main" val="1796449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09B45-318B-41A6-9115-89E079CCE5D4}" type="datetime1">
              <a:rPr lang="en-US" smtClean="0"/>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3514944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09B45-318B-41A6-9115-89E079CCE5D4}" type="datetime1">
              <a:rPr lang="en-US" smtClean="0"/>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7803134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44994"/>
            <a:ext cx="9144000" cy="1197999"/>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FA57C712-D7B3-426C-B592-8AF6278F5900}"/>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sp>
        <p:nvSpPr>
          <p:cNvPr id="6" name="Slide Number Placeholder 5">
            <a:extLst>
              <a:ext uri="{FF2B5EF4-FFF2-40B4-BE49-F238E27FC236}">
                <a16:creationId xmlns:a16="http://schemas.microsoft.com/office/drawing/2014/main" id="{A1F6C23C-7648-4E80-BFBB-ECA6987869B8}"/>
              </a:ext>
            </a:extLst>
          </p:cNvPr>
          <p:cNvSpPr>
            <a:spLocks noGrp="1"/>
          </p:cNvSpPr>
          <p:nvPr>
            <p:ph type="sldNum" sz="quarter" idx="12"/>
          </p:nvPr>
        </p:nvSpPr>
        <p:spPr>
          <a:xfrm>
            <a:off x="8610600" y="6356350"/>
            <a:ext cx="2743200" cy="365125"/>
          </a:xfrm>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999BB-CDA3-4253-82D1-6B9BB2F29122}" type="datetime1">
              <a:rPr lang="en-US" smtClean="0"/>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pic>
        <p:nvPicPr>
          <p:cNvPr id="7" name="Picture 6">
            <a:extLst>
              <a:ext uri="{FF2B5EF4-FFF2-40B4-BE49-F238E27FC236}">
                <a16:creationId xmlns:a16="http://schemas.microsoft.com/office/drawing/2014/main" id="{C8915B70-1D03-3EC9-C290-5559F4627D5D}"/>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8" name="Straight Connector 7">
            <a:extLst>
              <a:ext uri="{FF2B5EF4-FFF2-40B4-BE49-F238E27FC236}">
                <a16:creationId xmlns:a16="http://schemas.microsoft.com/office/drawing/2014/main" id="{A109EC49-4CFB-B10B-04C5-C8F913B81565}"/>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891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77D350-6E20-40EA-AEE4-38F8517AF30F}" type="datetime1">
              <a:rPr lang="en-US" smtClean="0"/>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7" name="Footer Placeholder 4">
            <a:extLst>
              <a:ext uri="{FF2B5EF4-FFF2-40B4-BE49-F238E27FC236}">
                <a16:creationId xmlns:a16="http://schemas.microsoft.com/office/drawing/2014/main" id="{92F5AF6E-1F2B-5913-496D-8563DBC0F74B}"/>
              </a:ext>
            </a:extLst>
          </p:cNvPr>
          <p:cNvSpPr txBox="1">
            <a:spLocks/>
          </p:cNvSpPr>
          <p:nvPr userDrawn="1"/>
        </p:nvSpPr>
        <p:spPr>
          <a:xfrm>
            <a:off x="3891643" y="6356350"/>
            <a:ext cx="440871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Ivy Professional School – Top Ranked Corporate Education Provider</a:t>
            </a:r>
          </a:p>
        </p:txBody>
      </p:sp>
      <p:pic>
        <p:nvPicPr>
          <p:cNvPr id="8" name="Picture 7">
            <a:extLst>
              <a:ext uri="{FF2B5EF4-FFF2-40B4-BE49-F238E27FC236}">
                <a16:creationId xmlns:a16="http://schemas.microsoft.com/office/drawing/2014/main" id="{371C70DB-F30E-4911-8F7D-CC755C06724E}"/>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9" name="Straight Connector 8">
            <a:extLst>
              <a:ext uri="{FF2B5EF4-FFF2-40B4-BE49-F238E27FC236}">
                <a16:creationId xmlns:a16="http://schemas.microsoft.com/office/drawing/2014/main" id="{53A1FF11-8233-1ACA-3E4E-10C268854AC9}"/>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7529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9EE5B5-5505-4B09-BF93-D35BAA2EF361}" type="datetime1">
              <a:rPr lang="en-US" smtClean="0"/>
              <a:t>7/13/2024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pic>
        <p:nvPicPr>
          <p:cNvPr id="8" name="Picture 7">
            <a:extLst>
              <a:ext uri="{FF2B5EF4-FFF2-40B4-BE49-F238E27FC236}">
                <a16:creationId xmlns:a16="http://schemas.microsoft.com/office/drawing/2014/main" id="{7983AF26-89EC-4AF8-4CF8-2E4665CD9825}"/>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9" name="Straight Connector 8">
            <a:extLst>
              <a:ext uri="{FF2B5EF4-FFF2-40B4-BE49-F238E27FC236}">
                <a16:creationId xmlns:a16="http://schemas.microsoft.com/office/drawing/2014/main" id="{72F7A6B1-12D7-E480-DCEE-60632392DF35}"/>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4113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05493A-5B27-458E-ADF3-1D0EFAA817D6}" type="datetime1">
              <a:rPr lang="en-US" smtClean="0"/>
              <a:t>7/13/2024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pic>
        <p:nvPicPr>
          <p:cNvPr id="10" name="Picture 9">
            <a:extLst>
              <a:ext uri="{FF2B5EF4-FFF2-40B4-BE49-F238E27FC236}">
                <a16:creationId xmlns:a16="http://schemas.microsoft.com/office/drawing/2014/main" id="{C034E797-1433-AC16-69FE-0D5CCC48B813}"/>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11" name="Straight Connector 10">
            <a:extLst>
              <a:ext uri="{FF2B5EF4-FFF2-40B4-BE49-F238E27FC236}">
                <a16:creationId xmlns:a16="http://schemas.microsoft.com/office/drawing/2014/main" id="{B7C3A2F8-B4F3-8F6B-F44F-65B80F8BDA30}"/>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6803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4991C9-4B50-4C0B-8E93-FDFEE9FA64B6}" type="datetime1">
              <a:rPr lang="en-US" smtClean="0"/>
              <a:t>7/13/2024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pic>
        <p:nvPicPr>
          <p:cNvPr id="6" name="Picture 5">
            <a:extLst>
              <a:ext uri="{FF2B5EF4-FFF2-40B4-BE49-F238E27FC236}">
                <a16:creationId xmlns:a16="http://schemas.microsoft.com/office/drawing/2014/main" id="{DDE628A0-53A6-3BFF-C00D-8ECED6EA3A1F}"/>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7" name="Straight Connector 6">
            <a:extLst>
              <a:ext uri="{FF2B5EF4-FFF2-40B4-BE49-F238E27FC236}">
                <a16:creationId xmlns:a16="http://schemas.microsoft.com/office/drawing/2014/main" id="{F1E4D943-A047-3126-DE1C-1F2DFA153677}"/>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0958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C86F84-63C0-4FA7-9061-FEA51FE0018E}" type="datetime1">
              <a:rPr lang="en-US" smtClean="0"/>
              <a:t>7/13/2024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
        <p:nvSpPr>
          <p:cNvPr id="5" name="Footer Placeholder 4">
            <a:extLst>
              <a:ext uri="{FF2B5EF4-FFF2-40B4-BE49-F238E27FC236}">
                <a16:creationId xmlns:a16="http://schemas.microsoft.com/office/drawing/2014/main" id="{93B934C4-D9BE-50FB-AC4E-12FCA965B7F2}"/>
              </a:ext>
            </a:extLst>
          </p:cNvPr>
          <p:cNvSpPr txBox="1">
            <a:spLocks/>
          </p:cNvSpPr>
          <p:nvPr userDrawn="1"/>
        </p:nvSpPr>
        <p:spPr>
          <a:xfrm>
            <a:off x="3891643" y="6356349"/>
            <a:ext cx="440871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Ivy Professional School – Top Ranked Corporate Education Provider</a:t>
            </a:r>
            <a:endParaRPr lang="en-US" dirty="0"/>
          </a:p>
        </p:txBody>
      </p:sp>
      <p:pic>
        <p:nvPicPr>
          <p:cNvPr id="6" name="Picture 5">
            <a:extLst>
              <a:ext uri="{FF2B5EF4-FFF2-40B4-BE49-F238E27FC236}">
                <a16:creationId xmlns:a16="http://schemas.microsoft.com/office/drawing/2014/main" id="{C9D44D20-BDB5-592C-576B-F319E2E6AD42}"/>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7" name="Straight Connector 6">
            <a:extLst>
              <a:ext uri="{FF2B5EF4-FFF2-40B4-BE49-F238E27FC236}">
                <a16:creationId xmlns:a16="http://schemas.microsoft.com/office/drawing/2014/main" id="{CCAF7020-8761-9F2C-FA24-41D2EFDF95CF}"/>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351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7E738D-853A-40C6-99F3-F949B5DFA46D}" type="datetime1">
              <a:rPr lang="en-US" smtClean="0"/>
              <a:t>7/13/2024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pic>
        <p:nvPicPr>
          <p:cNvPr id="8" name="Picture 7">
            <a:extLst>
              <a:ext uri="{FF2B5EF4-FFF2-40B4-BE49-F238E27FC236}">
                <a16:creationId xmlns:a16="http://schemas.microsoft.com/office/drawing/2014/main" id="{1C63E277-3C4F-5210-9E67-08DD00CD3A91}"/>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9" name="Straight Connector 8">
            <a:extLst>
              <a:ext uri="{FF2B5EF4-FFF2-40B4-BE49-F238E27FC236}">
                <a16:creationId xmlns:a16="http://schemas.microsoft.com/office/drawing/2014/main" id="{38990414-991B-EBB2-3377-9137349E84A0}"/>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929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DA02F9-435C-4E81-9279-2546A3A04CBF}" type="datetime1">
              <a:rPr lang="en-US" smtClean="0"/>
              <a:t>7/13/2024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pic>
        <p:nvPicPr>
          <p:cNvPr id="8" name="Picture 7">
            <a:extLst>
              <a:ext uri="{FF2B5EF4-FFF2-40B4-BE49-F238E27FC236}">
                <a16:creationId xmlns:a16="http://schemas.microsoft.com/office/drawing/2014/main" id="{8859D4C7-1D39-0D0A-C0DF-C1367D853449}"/>
              </a:ext>
            </a:extLst>
          </p:cNvPr>
          <p:cNvPicPr>
            <a:picLocks noChangeAspect="1"/>
          </p:cNvPicPr>
          <p:nvPr userDrawn="1"/>
        </p:nvPicPr>
        <p:blipFill>
          <a:blip r:embed="rId2">
            <a:clrChange>
              <a:clrFrom>
                <a:srgbClr val="FDFDFD"/>
              </a:clrFrom>
              <a:clrTo>
                <a:srgbClr val="FDFDFD">
                  <a:alpha val="0"/>
                </a:srgbClr>
              </a:clrTo>
            </a:clrChange>
          </a:blip>
          <a:stretch>
            <a:fillRect/>
          </a:stretch>
        </p:blipFill>
        <p:spPr>
          <a:xfrm>
            <a:off x="11131081" y="261399"/>
            <a:ext cx="786522" cy="645732"/>
          </a:xfrm>
          <a:prstGeom prst="rect">
            <a:avLst/>
          </a:prstGeom>
        </p:spPr>
      </p:pic>
      <p:cxnSp>
        <p:nvCxnSpPr>
          <p:cNvPr id="9" name="Straight Connector 8">
            <a:extLst>
              <a:ext uri="{FF2B5EF4-FFF2-40B4-BE49-F238E27FC236}">
                <a16:creationId xmlns:a16="http://schemas.microsoft.com/office/drawing/2014/main" id="{1EA5D4AD-24AE-63B9-D64C-7A94C0E24078}"/>
              </a:ext>
            </a:extLst>
          </p:cNvPr>
          <p:cNvCxnSpPr>
            <a:cxnSpLocks/>
          </p:cNvCxnSpPr>
          <p:nvPr userDrawn="1"/>
        </p:nvCxnSpPr>
        <p:spPr>
          <a:xfrm>
            <a:off x="409042" y="1112701"/>
            <a:ext cx="11508561" cy="0"/>
          </a:xfrm>
          <a:prstGeom prst="line">
            <a:avLst/>
          </a:prstGeom>
          <a:ln w="254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170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509B45-318B-41A6-9115-89E079CCE5D4}" type="datetime1">
              <a:rPr lang="en-US" smtClean="0"/>
              <a:t>7/13/2024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
        <p:nvSpPr>
          <p:cNvPr id="7" name="Footer Placeholder 4">
            <a:extLst>
              <a:ext uri="{FF2B5EF4-FFF2-40B4-BE49-F238E27FC236}">
                <a16:creationId xmlns:a16="http://schemas.microsoft.com/office/drawing/2014/main" id="{6B3781B0-24A5-2309-CF7B-008BD2CC1551}"/>
              </a:ext>
            </a:extLst>
          </p:cNvPr>
          <p:cNvSpPr txBox="1">
            <a:spLocks/>
          </p:cNvSpPr>
          <p:nvPr userDrawn="1"/>
        </p:nvSpPr>
        <p:spPr>
          <a:xfrm>
            <a:off x="3891643" y="6356350"/>
            <a:ext cx="440871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Ivy Professional School – Top Ranked Corporate Education Provider</a:t>
            </a:r>
          </a:p>
        </p:txBody>
      </p:sp>
    </p:spTree>
    <p:extLst>
      <p:ext uri="{BB962C8B-B14F-4D97-AF65-F5344CB8AC3E}">
        <p14:creationId xmlns:p14="http://schemas.microsoft.com/office/powerpoint/2010/main" val="23724387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4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l="-23000" r="-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1895301" y="3092824"/>
            <a:ext cx="9623409" cy="2270746"/>
          </a:xfrm>
        </p:spPr>
        <p:txBody>
          <a:bodyPr vert="horz" lIns="91440" tIns="45720" rIns="91440" bIns="45720" rtlCol="0" anchor="ctr">
            <a:noAutofit/>
          </a:bodyPr>
          <a:lstStyle/>
          <a:p>
            <a:pPr algn="r"/>
            <a:r>
              <a:rPr lang="en-US" sz="4400" b="1" kern="1200" dirty="0">
                <a:solidFill>
                  <a:schemeClr val="bg1"/>
                </a:solidFill>
                <a:latin typeface="Constantia" panose="02030602050306030303" pitchFamily="18" charset="0"/>
              </a:rPr>
              <a:t>NETFLIX</a:t>
            </a:r>
            <a:r>
              <a:rPr lang="en-US" sz="4400" b="1" dirty="0">
                <a:solidFill>
                  <a:schemeClr val="bg1"/>
                </a:solidFill>
                <a:latin typeface="Constantia" panose="02030602050306030303" pitchFamily="18" charset="0"/>
              </a:rPr>
              <a:t> : MOVIES &amp; SHOWS</a:t>
            </a:r>
            <a:r>
              <a:rPr lang="en-US" sz="4400" b="1" kern="1200" dirty="0">
                <a:solidFill>
                  <a:schemeClr val="bg1"/>
                </a:solidFill>
                <a:latin typeface="Constantia" panose="02030602050306030303" pitchFamily="18" charset="0"/>
              </a:rPr>
              <a:t> </a:t>
            </a:r>
            <a:br>
              <a:rPr lang="en-US" sz="4400" b="1" kern="1200" dirty="0">
                <a:solidFill>
                  <a:schemeClr val="bg1"/>
                </a:solidFill>
                <a:latin typeface="Constantia" panose="02030602050306030303" pitchFamily="18" charset="0"/>
              </a:rPr>
            </a:br>
            <a:r>
              <a:rPr lang="en-US" sz="4400" b="1" kern="1200" dirty="0">
                <a:solidFill>
                  <a:schemeClr val="bg1"/>
                </a:solidFill>
                <a:latin typeface="Constantia" panose="02030602050306030303" pitchFamily="18" charset="0"/>
              </a:rPr>
              <a:t>CASE STUDY</a:t>
            </a:r>
            <a:br>
              <a:rPr lang="en-US" sz="7200" b="1" kern="1200" dirty="0">
                <a:solidFill>
                  <a:schemeClr val="bg1"/>
                </a:solidFill>
                <a:latin typeface="Constantia" panose="02030602050306030303" pitchFamily="18" charset="0"/>
              </a:rPr>
            </a:br>
            <a:r>
              <a:rPr lang="en-US" sz="1400" b="1" kern="1200" dirty="0">
                <a:solidFill>
                  <a:schemeClr val="bg1"/>
                </a:solidFill>
                <a:latin typeface="Constantia" panose="02030602050306030303" pitchFamily="18" charset="0"/>
                <a:cs typeface="Aharoni" panose="02010803020104030203" pitchFamily="2" charset="-79"/>
              </a:rPr>
              <a:t>A RESEARCH PROJECT BY TRINA SAMAN</a:t>
            </a:r>
            <a:r>
              <a:rPr lang="en-US" sz="1400" b="1" kern="1200" dirty="0">
                <a:solidFill>
                  <a:schemeClr val="bg1"/>
                </a:solidFill>
                <a:latin typeface="Aharoni" panose="02010803020104030203" pitchFamily="2" charset="-79"/>
                <a:cs typeface="Aharoni" panose="02010803020104030203" pitchFamily="2" charset="-79"/>
              </a:rPr>
              <a:t>TA</a:t>
            </a: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109302" y="4766119"/>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solidFill>
                  <a:schemeClr val="accent1">
                    <a:lumMod val="20000"/>
                    <a:lumOff val="80000"/>
                  </a:schemeClr>
                </a:solidFill>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a:t>
            </a:fld>
            <a:endParaRPr lang="en-US" dirty="0"/>
          </a:p>
        </p:txBody>
      </p:sp>
    </p:spTree>
    <p:extLst>
      <p:ext uri="{BB962C8B-B14F-4D97-AF65-F5344CB8AC3E}">
        <p14:creationId xmlns:p14="http://schemas.microsoft.com/office/powerpoint/2010/main" val="667267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1895302" y="3092824"/>
            <a:ext cx="5769522" cy="1970495"/>
          </a:xfrm>
        </p:spPr>
        <p:txBody>
          <a:bodyPr vert="horz" lIns="91440" tIns="45720" rIns="91440" bIns="45720" rtlCol="0" anchor="ctr">
            <a:noAutofit/>
          </a:bodyPr>
          <a:lstStyle/>
          <a:p>
            <a:pPr algn="r"/>
            <a:endParaRPr lang="en-US" sz="1400" b="1" kern="1200" dirty="0">
              <a:solidFill>
                <a:schemeClr val="bg1">
                  <a:lumMod val="9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109302" y="5063319"/>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10</a:t>
            </a:fld>
            <a:endParaRPr lang="en-US" dirty="0"/>
          </a:p>
        </p:txBody>
      </p:sp>
      <p:pic>
        <p:nvPicPr>
          <p:cNvPr id="6" name="Picture 5">
            <a:extLst>
              <a:ext uri="{FF2B5EF4-FFF2-40B4-BE49-F238E27FC236}">
                <a16:creationId xmlns:a16="http://schemas.microsoft.com/office/drawing/2014/main" id="{1AA05088-9188-7751-2542-ECF2BD9B45AB}"/>
              </a:ext>
            </a:extLst>
          </p:cNvPr>
          <p:cNvPicPr>
            <a:picLocks noChangeAspect="1"/>
          </p:cNvPicPr>
          <p:nvPr/>
        </p:nvPicPr>
        <p:blipFill>
          <a:blip r:embed="rId3"/>
          <a:stretch>
            <a:fillRect/>
          </a:stretch>
        </p:blipFill>
        <p:spPr>
          <a:xfrm>
            <a:off x="1453341" y="513611"/>
            <a:ext cx="8780400" cy="48757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0481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366281" y="378880"/>
            <a:ext cx="8610600" cy="772564"/>
          </a:xfrm>
        </p:spPr>
        <p:txBody>
          <a:bodyPr vert="horz" lIns="91440" tIns="45720" rIns="91440" bIns="45720" rtlCol="0" anchor="ctr">
            <a:noAutofit/>
          </a:bodyPr>
          <a:lstStyle/>
          <a:p>
            <a:pPr marL="342900" indent="-342900" algn="r">
              <a:buFont typeface="Wingdings" panose="05000000000000000000" pitchFamily="2" charset="2"/>
              <a:buChar char="Ø"/>
            </a:pPr>
            <a:r>
              <a:rPr lang="en-US" sz="2000" b="1" dirty="0">
                <a:latin typeface="Constantia" panose="02030602050306030303" pitchFamily="18" charset="0"/>
              </a:rPr>
              <a:t>Which production countries contribute the most content to Netflix?</a:t>
            </a:r>
            <a:br>
              <a:rPr lang="en-US" sz="2000" b="1" dirty="0">
                <a:latin typeface="Constantia" panose="02030602050306030303" pitchFamily="18" charset="0"/>
              </a:rPr>
            </a:br>
            <a:endParaRPr lang="en-US" sz="2000" b="1" kern="1200" dirty="0">
              <a:solidFill>
                <a:schemeClr val="bg1">
                  <a:lumMod val="9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109302" y="5198050"/>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11</a:t>
            </a:fld>
            <a:endParaRPr lang="en-US" dirty="0"/>
          </a:p>
        </p:txBody>
      </p:sp>
      <p:sp>
        <p:nvSpPr>
          <p:cNvPr id="6" name="TextBox 5">
            <a:extLst>
              <a:ext uri="{FF2B5EF4-FFF2-40B4-BE49-F238E27FC236}">
                <a16:creationId xmlns:a16="http://schemas.microsoft.com/office/drawing/2014/main" id="{BCD95444-6EAF-C5F9-DF01-58085B00266B}"/>
              </a:ext>
            </a:extLst>
          </p:cNvPr>
          <p:cNvSpPr txBox="1"/>
          <p:nvPr/>
        </p:nvSpPr>
        <p:spPr>
          <a:xfrm>
            <a:off x="594582" y="1255768"/>
            <a:ext cx="11002836" cy="1846659"/>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600" b="0" i="0" dirty="0">
                <a:solidFill>
                  <a:srgbClr val="0D0D0D"/>
                </a:solidFill>
                <a:effectLst/>
                <a:highlight>
                  <a:srgbClr val="FFFFFF"/>
                </a:highlight>
                <a:latin typeface="Constantia" panose="02030602050306030303" pitchFamily="18" charset="0"/>
              </a:rPr>
              <a:t>These countries often produce a diverse range of content across various genres, catering to a broad audience base.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600" u="none" strike="noStrike" cap="none" normalizeH="0" baseline="0" dirty="0">
              <a:ln>
                <a:noFill/>
              </a:ln>
              <a:solidFill>
                <a:srgbClr val="0D0D0D"/>
              </a:solidFill>
              <a:highlight>
                <a:srgbClr val="FFFFFF"/>
              </a:highlight>
              <a:latin typeface="Constantia" panose="02030602050306030303"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1" i="0" u="none" strike="noStrike" cap="none" normalizeH="0" baseline="0" dirty="0">
                <a:ln>
                  <a:noFill/>
                </a:ln>
                <a:solidFill>
                  <a:schemeClr val="tx1"/>
                </a:solidFill>
                <a:effectLst/>
                <a:latin typeface="Constantia" panose="02030602050306030303" pitchFamily="18" charset="0"/>
              </a:rPr>
              <a:t>The United States, followed by India, Japan ,Korea, and </a:t>
            </a:r>
            <a:r>
              <a:rPr lang="en-US" altLang="en-US" sz="1600" b="1" dirty="0">
                <a:latin typeface="Constantia" panose="02030602050306030303" pitchFamily="18" charset="0"/>
              </a:rPr>
              <a:t>the</a:t>
            </a:r>
            <a:r>
              <a:rPr kumimoji="0" lang="en-US" altLang="en-US" sz="1600" b="1" i="0" u="none" strike="noStrike" cap="none" normalizeH="0" baseline="0" dirty="0">
                <a:ln>
                  <a:noFill/>
                </a:ln>
                <a:solidFill>
                  <a:schemeClr val="tx1"/>
                </a:solidFill>
                <a:effectLst/>
                <a:latin typeface="Constantia" panose="02030602050306030303" pitchFamily="18" charset="0"/>
              </a:rPr>
              <a:t> UK of Great Britain </a:t>
            </a:r>
            <a:r>
              <a:rPr kumimoji="0" lang="en-US" altLang="en-US" sz="1600" b="0" i="0" u="none" strike="noStrike" cap="none" normalizeH="0" baseline="0" dirty="0">
                <a:ln>
                  <a:noFill/>
                </a:ln>
                <a:solidFill>
                  <a:schemeClr val="tx1"/>
                </a:solidFill>
                <a:effectLst/>
                <a:latin typeface="Constantia" panose="02030602050306030303" pitchFamily="18" charset="0"/>
              </a:rPr>
              <a:t>are the top five production countries contributing the most content to Netflix. This indicates a diverse range of content origins, catering to global audiences and showcasing the platform's international appeal.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latin typeface="Constantia" panose="02030602050306030303" pitchFamily="18" charset="0"/>
            </a:endParaRPr>
          </a:p>
          <a:p>
            <a:endParaRPr lang="en-IN" dirty="0"/>
          </a:p>
        </p:txBody>
      </p:sp>
      <p:pic>
        <p:nvPicPr>
          <p:cNvPr id="8" name="Picture 7">
            <a:extLst>
              <a:ext uri="{FF2B5EF4-FFF2-40B4-BE49-F238E27FC236}">
                <a16:creationId xmlns:a16="http://schemas.microsoft.com/office/drawing/2014/main" id="{DAAF07A9-C051-8814-D80E-2BA2F6981D27}"/>
              </a:ext>
            </a:extLst>
          </p:cNvPr>
          <p:cNvPicPr>
            <a:picLocks noChangeAspect="1"/>
          </p:cNvPicPr>
          <p:nvPr/>
        </p:nvPicPr>
        <p:blipFill rotWithShape="1">
          <a:blip r:embed="rId3"/>
          <a:srcRect l="19963" t="37641" r="40221" b="37837"/>
          <a:stretch/>
        </p:blipFill>
        <p:spPr>
          <a:xfrm>
            <a:off x="4921625" y="2881723"/>
            <a:ext cx="6239434" cy="20739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425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3751728" y="2369920"/>
            <a:ext cx="4074459" cy="1059080"/>
          </a:xfrm>
        </p:spPr>
        <p:txBody>
          <a:bodyPr vert="horz" lIns="91440" tIns="45720" rIns="91440" bIns="45720" rtlCol="0" anchor="ctr">
            <a:noAutofit/>
          </a:bodyPr>
          <a:lstStyle/>
          <a:p>
            <a:pPr marL="342900" indent="-342900" algn="r">
              <a:buFont typeface="Wingdings" panose="05000000000000000000" pitchFamily="2" charset="2"/>
              <a:buChar char="Ø"/>
            </a:pPr>
            <a:endParaRPr lang="en-US" sz="2000" b="1" kern="1200" dirty="0">
              <a:solidFill>
                <a:schemeClr val="bg1">
                  <a:lumMod val="9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109302" y="5198050"/>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12</a:t>
            </a:fld>
            <a:endParaRPr lang="en-US" dirty="0"/>
          </a:p>
        </p:txBody>
      </p:sp>
      <p:graphicFrame>
        <p:nvGraphicFramePr>
          <p:cNvPr id="4" name="Chart 3">
            <a:extLst>
              <a:ext uri="{FF2B5EF4-FFF2-40B4-BE49-F238E27FC236}">
                <a16:creationId xmlns:a16="http://schemas.microsoft.com/office/drawing/2014/main" id="{15925D5E-19F9-DF7D-D988-65DBC6855DA8}"/>
              </a:ext>
            </a:extLst>
          </p:cNvPr>
          <p:cNvGraphicFramePr>
            <a:graphicFrameLocks/>
          </p:cNvGraphicFramePr>
          <p:nvPr>
            <p:extLst>
              <p:ext uri="{D42A27DB-BD31-4B8C-83A1-F6EECF244321}">
                <p14:modId xmlns:p14="http://schemas.microsoft.com/office/powerpoint/2010/main" val="303081861"/>
              </p:ext>
            </p:extLst>
          </p:nvPr>
        </p:nvGraphicFramePr>
        <p:xfrm>
          <a:off x="1947582" y="620927"/>
          <a:ext cx="8296835" cy="515627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BCD95444-6EAF-C5F9-DF01-58085B00266B}"/>
              </a:ext>
            </a:extLst>
          </p:cNvPr>
          <p:cNvSpPr txBox="1"/>
          <p:nvPr/>
        </p:nvSpPr>
        <p:spPr>
          <a:xfrm>
            <a:off x="10738659" y="1243931"/>
            <a:ext cx="975531" cy="615553"/>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latin typeface="Constantia" panose="02030602050306030303" pitchFamily="18" charset="0"/>
            </a:endParaRPr>
          </a:p>
          <a:p>
            <a:endParaRPr lang="en-IN" dirty="0"/>
          </a:p>
        </p:txBody>
      </p:sp>
    </p:spTree>
    <p:extLst>
      <p:ext uri="{BB962C8B-B14F-4D97-AF65-F5344CB8AC3E}">
        <p14:creationId xmlns:p14="http://schemas.microsoft.com/office/powerpoint/2010/main" val="70863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989D-E132-3657-8035-892D207709CB}"/>
              </a:ext>
            </a:extLst>
          </p:cNvPr>
          <p:cNvSpPr>
            <a:spLocks noGrp="1"/>
          </p:cNvSpPr>
          <p:nvPr>
            <p:ph type="title"/>
          </p:nvPr>
        </p:nvSpPr>
        <p:spPr>
          <a:xfrm>
            <a:off x="838200" y="365126"/>
            <a:ext cx="9902588" cy="876820"/>
          </a:xfrm>
        </p:spPr>
        <p:txBody>
          <a:bodyPr>
            <a:normAutofit/>
          </a:bodyPr>
          <a:lstStyle/>
          <a:p>
            <a:pPr marL="342900" indent="-342900">
              <a:buFont typeface="Wingdings" panose="05000000000000000000" pitchFamily="2" charset="2"/>
              <a:buChar char="Ø"/>
            </a:pPr>
            <a:r>
              <a:rPr lang="en-US" sz="1800" b="1" dirty="0">
                <a:latin typeface="Constantia" panose="02030602050306030303" pitchFamily="18" charset="0"/>
              </a:rPr>
              <a:t>How does the IMDb score correlate with the TMDB score?</a:t>
            </a:r>
            <a:br>
              <a:rPr lang="en-US" sz="1800" b="1" dirty="0">
                <a:latin typeface="Constantia" panose="02030602050306030303" pitchFamily="18" charset="0"/>
              </a:rPr>
            </a:br>
            <a:endParaRPr lang="en-IN" sz="1800" b="1" dirty="0">
              <a:latin typeface="Constantia" panose="02030602050306030303" pitchFamily="18" charset="0"/>
            </a:endParaRPr>
          </a:p>
        </p:txBody>
      </p:sp>
      <p:sp>
        <p:nvSpPr>
          <p:cNvPr id="4" name="Slide Number Placeholder 3">
            <a:extLst>
              <a:ext uri="{FF2B5EF4-FFF2-40B4-BE49-F238E27FC236}">
                <a16:creationId xmlns:a16="http://schemas.microsoft.com/office/drawing/2014/main" id="{0EAFACFC-9168-1099-95AC-BE38628C69C5}"/>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11" name="Content Placeholder 10">
            <a:extLst>
              <a:ext uri="{FF2B5EF4-FFF2-40B4-BE49-F238E27FC236}">
                <a16:creationId xmlns:a16="http://schemas.microsoft.com/office/drawing/2014/main" id="{9289C157-A3D8-2EAF-601C-A3C89CEC2D88}"/>
              </a:ext>
            </a:extLst>
          </p:cNvPr>
          <p:cNvSpPr>
            <a:spLocks noGrp="1"/>
          </p:cNvSpPr>
          <p:nvPr>
            <p:ph idx="1"/>
          </p:nvPr>
        </p:nvSpPr>
        <p:spPr>
          <a:xfrm>
            <a:off x="524436" y="887507"/>
            <a:ext cx="10310483" cy="5468844"/>
          </a:xfrm>
        </p:spPr>
        <p:txBody>
          <a:bodyPr>
            <a:normAutofit/>
          </a:bodyPr>
          <a:lstStyle/>
          <a:p>
            <a:pPr algn="l">
              <a:buFont typeface="Wingdings" panose="05000000000000000000" pitchFamily="2" charset="2"/>
              <a:buChar char="Ø"/>
            </a:pPr>
            <a:endParaRPr lang="en-US" sz="1600" b="0" i="0" dirty="0">
              <a:solidFill>
                <a:srgbClr val="0D0D0D"/>
              </a:solidFill>
              <a:effectLst/>
              <a:highlight>
                <a:srgbClr val="FFFFFF"/>
              </a:highlight>
              <a:latin typeface="Constantia" panose="02030602050306030303" pitchFamily="18" charset="0"/>
            </a:endParaRPr>
          </a:p>
          <a:p>
            <a:pPr>
              <a:buFont typeface="Wingdings" panose="05000000000000000000" pitchFamily="2" charset="2"/>
              <a:buChar char="§"/>
            </a:pPr>
            <a:r>
              <a:rPr lang="en-US" sz="1800" b="0" i="0" dirty="0">
                <a:solidFill>
                  <a:srgbClr val="0D0D0D"/>
                </a:solidFill>
                <a:effectLst/>
                <a:highlight>
                  <a:srgbClr val="FFFFFF"/>
                </a:highlight>
                <a:latin typeface="Constantia" panose="02030602050306030303" pitchFamily="18" charset="0"/>
              </a:rPr>
              <a:t>The correlation can vary depending on various factors such as user preferences, rating criteria, and the nature of the content being rated. However, in general, there tends to be a moderate to strong positive correlation between IMDb and TMDB scores for movies and TV shows.</a:t>
            </a:r>
            <a:endParaRPr lang="en-US" sz="2000" dirty="0">
              <a:solidFill>
                <a:srgbClr val="0D0D0D"/>
              </a:solidFill>
              <a:highlight>
                <a:srgbClr val="FFFFFF"/>
              </a:highlight>
              <a:latin typeface="Constantia" panose="02030602050306030303" pitchFamily="18" charset="0"/>
            </a:endParaRPr>
          </a:p>
          <a:p>
            <a:pPr>
              <a:buFont typeface="Wingdings" panose="05000000000000000000" pitchFamily="2" charset="2"/>
              <a:buChar char="§"/>
            </a:pPr>
            <a:endParaRPr lang="en-US" sz="1800" dirty="0">
              <a:latin typeface="Constantia" panose="02030602050306030303" pitchFamily="18" charset="0"/>
            </a:endParaRPr>
          </a:p>
        </p:txBody>
      </p:sp>
      <p:pic>
        <p:nvPicPr>
          <p:cNvPr id="5" name="Picture 4">
            <a:extLst>
              <a:ext uri="{FF2B5EF4-FFF2-40B4-BE49-F238E27FC236}">
                <a16:creationId xmlns:a16="http://schemas.microsoft.com/office/drawing/2014/main" id="{8B1B46F0-98F6-E886-A6B1-C7A8CC900D91}"/>
              </a:ext>
            </a:extLst>
          </p:cNvPr>
          <p:cNvPicPr>
            <a:picLocks noChangeAspect="1"/>
          </p:cNvPicPr>
          <p:nvPr/>
        </p:nvPicPr>
        <p:blipFill rotWithShape="1">
          <a:blip r:embed="rId3"/>
          <a:srcRect l="19632" t="24105" r="35478" b="55297"/>
          <a:stretch/>
        </p:blipFill>
        <p:spPr>
          <a:xfrm>
            <a:off x="5100917" y="2770448"/>
            <a:ext cx="6414247" cy="2057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3817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3886200" y="3485049"/>
            <a:ext cx="5544404" cy="1281070"/>
          </a:xfrm>
        </p:spPr>
        <p:txBody>
          <a:bodyPr vert="horz" lIns="91440" tIns="45720" rIns="91440" bIns="45720" rtlCol="0" anchor="ctr">
            <a:noAutofit/>
          </a:bodyPr>
          <a:lstStyle/>
          <a:p>
            <a:pPr algn="r"/>
            <a:endParaRPr lang="en-US" sz="1400" b="1" kern="1200" dirty="0">
              <a:solidFill>
                <a:schemeClr val="bg1">
                  <a:lumMod val="9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002784" y="5075280"/>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14</a:t>
            </a:fld>
            <a:endParaRPr lang="en-US" dirty="0"/>
          </a:p>
        </p:txBody>
      </p:sp>
      <p:graphicFrame>
        <p:nvGraphicFramePr>
          <p:cNvPr id="4" name="Chart 3">
            <a:extLst>
              <a:ext uri="{FF2B5EF4-FFF2-40B4-BE49-F238E27FC236}">
                <a16:creationId xmlns:a16="http://schemas.microsoft.com/office/drawing/2014/main" id="{A4E1E0DE-35F0-0F76-0C8F-09249A259AF8}"/>
              </a:ext>
            </a:extLst>
          </p:cNvPr>
          <p:cNvGraphicFramePr>
            <a:graphicFrameLocks/>
          </p:cNvGraphicFramePr>
          <p:nvPr>
            <p:extLst>
              <p:ext uri="{D42A27DB-BD31-4B8C-83A1-F6EECF244321}">
                <p14:modId xmlns:p14="http://schemas.microsoft.com/office/powerpoint/2010/main" val="1540960026"/>
              </p:ext>
            </p:extLst>
          </p:nvPr>
        </p:nvGraphicFramePr>
        <p:xfrm>
          <a:off x="1559859" y="645459"/>
          <a:ext cx="8861612" cy="50695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9953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989D-E132-3657-8035-892D207709CB}"/>
              </a:ext>
            </a:extLst>
          </p:cNvPr>
          <p:cNvSpPr>
            <a:spLocks noGrp="1"/>
          </p:cNvSpPr>
          <p:nvPr>
            <p:ph type="title"/>
          </p:nvPr>
        </p:nvSpPr>
        <p:spPr>
          <a:xfrm>
            <a:off x="838200" y="365126"/>
            <a:ext cx="9902588" cy="876820"/>
          </a:xfrm>
        </p:spPr>
        <p:txBody>
          <a:bodyPr>
            <a:normAutofit/>
          </a:bodyPr>
          <a:lstStyle/>
          <a:p>
            <a:pPr marL="342900" indent="-342900">
              <a:buFont typeface="Wingdings" panose="05000000000000000000" pitchFamily="2" charset="2"/>
              <a:buChar char="Ø"/>
            </a:pPr>
            <a:r>
              <a:rPr lang="en-US" sz="2000" b="1" dirty="0">
                <a:latin typeface="Constantia" panose="02030602050306030303" pitchFamily="18" charset="0"/>
              </a:rPr>
              <a:t>How does the number of seasons impact the IMDb score for series titles?</a:t>
            </a:r>
            <a:endParaRPr lang="en-IN" sz="2000" b="1" dirty="0">
              <a:latin typeface="Constantia" panose="02030602050306030303" pitchFamily="18" charset="0"/>
            </a:endParaRPr>
          </a:p>
        </p:txBody>
      </p:sp>
      <p:sp>
        <p:nvSpPr>
          <p:cNvPr id="4" name="Slide Number Placeholder 3">
            <a:extLst>
              <a:ext uri="{FF2B5EF4-FFF2-40B4-BE49-F238E27FC236}">
                <a16:creationId xmlns:a16="http://schemas.microsoft.com/office/drawing/2014/main" id="{0EAFACFC-9168-1099-95AC-BE38628C69C5}"/>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11" name="Content Placeholder 10">
            <a:extLst>
              <a:ext uri="{FF2B5EF4-FFF2-40B4-BE49-F238E27FC236}">
                <a16:creationId xmlns:a16="http://schemas.microsoft.com/office/drawing/2014/main" id="{9289C157-A3D8-2EAF-601C-A3C89CEC2D88}"/>
              </a:ext>
            </a:extLst>
          </p:cNvPr>
          <p:cNvSpPr>
            <a:spLocks noGrp="1"/>
          </p:cNvSpPr>
          <p:nvPr>
            <p:ph idx="1"/>
          </p:nvPr>
        </p:nvSpPr>
        <p:spPr>
          <a:xfrm>
            <a:off x="430306" y="887506"/>
            <a:ext cx="10310483" cy="5605368"/>
          </a:xfrm>
        </p:spPr>
        <p:txBody>
          <a:bodyPr>
            <a:normAutofit/>
          </a:bodyPr>
          <a:lstStyle/>
          <a:p>
            <a:pPr algn="l">
              <a:buFont typeface="Wingdings" panose="05000000000000000000" pitchFamily="2" charset="2"/>
              <a:buChar char="Ø"/>
            </a:pPr>
            <a:endParaRPr lang="en-US" sz="1600" b="0" i="0" dirty="0">
              <a:solidFill>
                <a:srgbClr val="0D0D0D"/>
              </a:solidFill>
              <a:effectLst/>
              <a:highlight>
                <a:srgbClr val="FFFFFF"/>
              </a:highlight>
              <a:latin typeface="Constantia" panose="02030602050306030303" pitchFamily="18" charset="0"/>
            </a:endParaRPr>
          </a:p>
          <a:p>
            <a:pPr>
              <a:buFont typeface="Wingdings" panose="05000000000000000000" pitchFamily="2" charset="2"/>
              <a:buChar char="§"/>
            </a:pPr>
            <a:r>
              <a:rPr lang="en-US" sz="2000" b="0" i="0" dirty="0">
                <a:solidFill>
                  <a:srgbClr val="0D0D0D"/>
                </a:solidFill>
                <a:effectLst/>
                <a:highlight>
                  <a:srgbClr val="FFFFFF"/>
                </a:highlight>
                <a:latin typeface="Constantia" panose="02030602050306030303" pitchFamily="18" charset="0"/>
              </a:rPr>
              <a:t>The number of seasons can impact the IMDb score for series titles in several ways. Generally, series with more seasons have a larger body of work for viewers to evaluate, potentially leading to a more accurate representation of the show's quality. However, longer-running series may also face challenges in maintaining consistent quality over time, which can affect their overall IMDb scores. Additionally, viewer preferences and trends can change, influencing how older seasons are perceived in comparison to newer ones. Therefore, while a higher number of seasons can provide a broader perspective on a series, it does not guarantee a higher IMDb score as various factors contribute to audience reception and ratings.</a:t>
            </a:r>
            <a:endParaRPr lang="en-US" sz="2000" dirty="0">
              <a:latin typeface="Constantia" panose="02030602050306030303" pitchFamily="18" charset="0"/>
            </a:endParaRPr>
          </a:p>
        </p:txBody>
      </p:sp>
    </p:spTree>
    <p:extLst>
      <p:ext uri="{BB962C8B-B14F-4D97-AF65-F5344CB8AC3E}">
        <p14:creationId xmlns:p14="http://schemas.microsoft.com/office/powerpoint/2010/main" val="371055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1895301" y="3092824"/>
            <a:ext cx="7480711" cy="1984143"/>
          </a:xfrm>
        </p:spPr>
        <p:txBody>
          <a:bodyPr vert="horz" lIns="91440" tIns="45720" rIns="91440" bIns="45720" rtlCol="0" anchor="ctr">
            <a:noAutofit/>
          </a:bodyPr>
          <a:lstStyle/>
          <a:p>
            <a:pPr algn="r"/>
            <a:endParaRPr lang="en-US" sz="1400" b="1" kern="1200" dirty="0">
              <a:solidFill>
                <a:schemeClr val="bg1">
                  <a:lumMod val="9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109302" y="5146115"/>
            <a:ext cx="8629357" cy="1210235"/>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16</a:t>
            </a:fld>
            <a:endParaRPr lang="en-US" dirty="0"/>
          </a:p>
        </p:txBody>
      </p:sp>
      <p:pic>
        <p:nvPicPr>
          <p:cNvPr id="7" name="Picture 6">
            <a:extLst>
              <a:ext uri="{FF2B5EF4-FFF2-40B4-BE49-F238E27FC236}">
                <a16:creationId xmlns:a16="http://schemas.microsoft.com/office/drawing/2014/main" id="{70A0ACC5-526D-0893-3909-5F6A1963AF72}"/>
              </a:ext>
            </a:extLst>
          </p:cNvPr>
          <p:cNvPicPr>
            <a:picLocks noChangeAspect="1"/>
          </p:cNvPicPr>
          <p:nvPr/>
        </p:nvPicPr>
        <p:blipFill rotWithShape="1">
          <a:blip r:embed="rId3"/>
          <a:srcRect l="36508" t="29009" r="10993" b="14296"/>
          <a:stretch/>
        </p:blipFill>
        <p:spPr>
          <a:xfrm>
            <a:off x="1089211" y="291906"/>
            <a:ext cx="9783918" cy="5601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7660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989D-E132-3657-8035-892D207709CB}"/>
              </a:ext>
            </a:extLst>
          </p:cNvPr>
          <p:cNvSpPr>
            <a:spLocks noGrp="1"/>
          </p:cNvSpPr>
          <p:nvPr>
            <p:ph type="title"/>
          </p:nvPr>
        </p:nvSpPr>
        <p:spPr>
          <a:xfrm>
            <a:off x="838200" y="541056"/>
            <a:ext cx="9902588" cy="1154392"/>
          </a:xfrm>
        </p:spPr>
        <p:txBody>
          <a:bodyPr>
            <a:normAutofit/>
          </a:bodyPr>
          <a:lstStyle/>
          <a:p>
            <a:pPr marL="342900" indent="-342900">
              <a:buFont typeface="Wingdings" panose="05000000000000000000" pitchFamily="2" charset="2"/>
              <a:buChar char="Ø"/>
            </a:pPr>
            <a:r>
              <a:rPr lang="en-US" sz="2000" b="1" dirty="0">
                <a:latin typeface="Constantia" panose="02030602050306030303" pitchFamily="18" charset="0"/>
              </a:rPr>
              <a:t>What is the average IMDb score for titles directed by each director?</a:t>
            </a:r>
            <a:br>
              <a:rPr lang="en-US" sz="2000" b="1" dirty="0">
                <a:latin typeface="Constantia" panose="02030602050306030303" pitchFamily="18" charset="0"/>
              </a:rPr>
            </a:br>
            <a:br>
              <a:rPr lang="en-US" sz="2000" b="1" dirty="0">
                <a:latin typeface="Constantia" panose="02030602050306030303" pitchFamily="18" charset="0"/>
              </a:rPr>
            </a:br>
            <a:endParaRPr lang="en-IN" sz="2000" b="1" dirty="0">
              <a:latin typeface="Constantia" panose="02030602050306030303" pitchFamily="18" charset="0"/>
            </a:endParaRPr>
          </a:p>
        </p:txBody>
      </p:sp>
      <p:sp>
        <p:nvSpPr>
          <p:cNvPr id="4" name="Slide Number Placeholder 3">
            <a:extLst>
              <a:ext uri="{FF2B5EF4-FFF2-40B4-BE49-F238E27FC236}">
                <a16:creationId xmlns:a16="http://schemas.microsoft.com/office/drawing/2014/main" id="{0EAFACFC-9168-1099-95AC-BE38628C69C5}"/>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11" name="Content Placeholder 10">
            <a:extLst>
              <a:ext uri="{FF2B5EF4-FFF2-40B4-BE49-F238E27FC236}">
                <a16:creationId xmlns:a16="http://schemas.microsoft.com/office/drawing/2014/main" id="{9289C157-A3D8-2EAF-601C-A3C89CEC2D88}"/>
              </a:ext>
            </a:extLst>
          </p:cNvPr>
          <p:cNvSpPr>
            <a:spLocks noGrp="1"/>
          </p:cNvSpPr>
          <p:nvPr>
            <p:ph idx="1"/>
          </p:nvPr>
        </p:nvSpPr>
        <p:spPr>
          <a:xfrm>
            <a:off x="430306" y="860612"/>
            <a:ext cx="10310483" cy="5495737"/>
          </a:xfrm>
        </p:spPr>
        <p:txBody>
          <a:bodyPr>
            <a:normAutofit/>
          </a:bodyPr>
          <a:lstStyle/>
          <a:p>
            <a:pPr algn="l">
              <a:buFont typeface="Wingdings" panose="05000000000000000000" pitchFamily="2" charset="2"/>
              <a:buChar char="Ø"/>
            </a:pPr>
            <a:endParaRPr lang="en-US" sz="1600" b="0" i="0" dirty="0">
              <a:solidFill>
                <a:srgbClr val="0D0D0D"/>
              </a:solidFill>
              <a:effectLst/>
              <a:highlight>
                <a:srgbClr val="FFFFFF"/>
              </a:highlight>
              <a:latin typeface="Constantia" panose="02030602050306030303" pitchFamily="18" charset="0"/>
            </a:endParaRPr>
          </a:p>
          <a:p>
            <a:pPr>
              <a:buFont typeface="Wingdings" panose="05000000000000000000" pitchFamily="2" charset="2"/>
              <a:buChar char="§"/>
            </a:pPr>
            <a:r>
              <a:rPr lang="en-US" sz="1800" b="0" i="0" dirty="0">
                <a:solidFill>
                  <a:srgbClr val="0D0D0D"/>
                </a:solidFill>
                <a:effectLst/>
                <a:highlight>
                  <a:srgbClr val="FFFFFF"/>
                </a:highlight>
                <a:latin typeface="Constantia" panose="02030602050306030303" pitchFamily="18" charset="0"/>
              </a:rPr>
              <a:t>this analysis could be identifying highly rated directors based on the average IMDb score of their titles. This can be valuable for understanding which directors consistently produce content that resonates well with audiences and critics, which can inform decisions related to content acquisition and audience targeting strategies.</a:t>
            </a:r>
            <a:endParaRPr lang="en-US" sz="1800" dirty="0">
              <a:latin typeface="Constantia" panose="02030602050306030303" pitchFamily="18" charset="0"/>
            </a:endParaRPr>
          </a:p>
        </p:txBody>
      </p:sp>
      <p:graphicFrame>
        <p:nvGraphicFramePr>
          <p:cNvPr id="9" name="Table 8">
            <a:extLst>
              <a:ext uri="{FF2B5EF4-FFF2-40B4-BE49-F238E27FC236}">
                <a16:creationId xmlns:a16="http://schemas.microsoft.com/office/drawing/2014/main" id="{9ECFB211-AEB4-87BD-53CD-1FDC88ACA5EE}"/>
              </a:ext>
            </a:extLst>
          </p:cNvPr>
          <p:cNvGraphicFramePr>
            <a:graphicFrameLocks noGrp="1"/>
          </p:cNvGraphicFramePr>
          <p:nvPr>
            <p:extLst>
              <p:ext uri="{D42A27DB-BD31-4B8C-83A1-F6EECF244321}">
                <p14:modId xmlns:p14="http://schemas.microsoft.com/office/powerpoint/2010/main" val="1985376892"/>
              </p:ext>
            </p:extLst>
          </p:nvPr>
        </p:nvGraphicFramePr>
        <p:xfrm>
          <a:off x="798499" y="2560729"/>
          <a:ext cx="3275959" cy="3795616"/>
        </p:xfrm>
        <a:graphic>
          <a:graphicData uri="http://schemas.openxmlformats.org/drawingml/2006/table">
            <a:tbl>
              <a:tblPr/>
              <a:tblGrid>
                <a:gridCol w="1691979">
                  <a:extLst>
                    <a:ext uri="{9D8B030D-6E8A-4147-A177-3AD203B41FA5}">
                      <a16:colId xmlns:a16="http://schemas.microsoft.com/office/drawing/2014/main" val="1048719408"/>
                    </a:ext>
                  </a:extLst>
                </a:gridCol>
                <a:gridCol w="1583980">
                  <a:extLst>
                    <a:ext uri="{9D8B030D-6E8A-4147-A177-3AD203B41FA5}">
                      <a16:colId xmlns:a16="http://schemas.microsoft.com/office/drawing/2014/main" val="4008181533"/>
                    </a:ext>
                  </a:extLst>
                </a:gridCol>
              </a:tblGrid>
              <a:tr h="345056">
                <a:tc>
                  <a:txBody>
                    <a:bodyPr/>
                    <a:lstStyle/>
                    <a:p>
                      <a:pPr algn="l" fontAlgn="b"/>
                      <a:r>
                        <a:rPr lang="en-IN" sz="1100" b="0" i="0" u="none" strike="noStrike" dirty="0">
                          <a:solidFill>
                            <a:srgbClr val="FFFFFF"/>
                          </a:solidFill>
                          <a:effectLst/>
                          <a:highlight>
                            <a:srgbClr val="5B9BD5"/>
                          </a:highlight>
                          <a:latin typeface="Calibri" panose="020F0502020204030204" pitchFamily="34" charset="0"/>
                        </a:rPr>
                        <a:t>DIRECTOR NAME</a:t>
                      </a:r>
                    </a:p>
                  </a:txBody>
                  <a:tcPr marL="9525" marR="9525" marT="9525" marB="0" anchor="b">
                    <a:lnL>
                      <a:noFill/>
                    </a:lnL>
                    <a:lnR>
                      <a:noFill/>
                    </a:lnR>
                    <a:lnT>
                      <a:noFill/>
                    </a:lnT>
                    <a:lnB>
                      <a:noFill/>
                    </a:lnB>
                    <a:solidFill>
                      <a:srgbClr val="5B9BD5"/>
                    </a:solidFill>
                  </a:tcPr>
                </a:tc>
                <a:tc>
                  <a:txBody>
                    <a:bodyPr/>
                    <a:lstStyle/>
                    <a:p>
                      <a:pPr algn="l" fontAlgn="b"/>
                      <a:r>
                        <a:rPr lang="en-IN" sz="1100" b="0" i="0" u="none" strike="noStrike" dirty="0">
                          <a:solidFill>
                            <a:srgbClr val="FFFFFF"/>
                          </a:solidFill>
                          <a:effectLst/>
                          <a:highlight>
                            <a:srgbClr val="5B9BD5"/>
                          </a:highlight>
                          <a:latin typeface="Calibri" panose="020F0502020204030204" pitchFamily="34" charset="0"/>
                        </a:rPr>
                        <a:t>AVG IMDB SCORE</a:t>
                      </a:r>
                    </a:p>
                  </a:txBody>
                  <a:tcPr marL="9525" marR="9525" marT="9525" marB="0" anchor="b">
                    <a:lnL>
                      <a:noFill/>
                    </a:lnL>
                    <a:lnR>
                      <a:noFill/>
                    </a:lnR>
                    <a:lnT>
                      <a:noFill/>
                    </a:lnT>
                    <a:lnB>
                      <a:noFill/>
                    </a:lnB>
                    <a:solidFill>
                      <a:srgbClr val="5B9BD5"/>
                    </a:solidFill>
                  </a:tcPr>
                </a:tc>
                <a:extLst>
                  <a:ext uri="{0D108BD9-81ED-4DB2-BD59-A6C34878D82A}">
                    <a16:rowId xmlns:a16="http://schemas.microsoft.com/office/drawing/2014/main" val="310647007"/>
                  </a:ext>
                </a:extLst>
              </a:tr>
              <a:tr h="345056">
                <a:tc>
                  <a:txBody>
                    <a:bodyPr/>
                    <a:lstStyle/>
                    <a:p>
                      <a:pPr algn="ctr" fontAlgn="b"/>
                      <a:r>
                        <a:rPr lang="en-IN" sz="1100" b="0" i="0" u="none" strike="noStrike" dirty="0">
                          <a:solidFill>
                            <a:srgbClr val="000000"/>
                          </a:solidFill>
                          <a:effectLst/>
                          <a:highlight>
                            <a:srgbClr val="DDEBF7"/>
                          </a:highlight>
                          <a:latin typeface="Calibri" panose="020F0502020204030204" pitchFamily="34" charset="0"/>
                        </a:rPr>
                        <a:t>Lenin Bharathi</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2118223869"/>
                  </a:ext>
                </a:extLst>
              </a:tr>
              <a:tr h="345056">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Alex Siddons</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3262994428"/>
                  </a:ext>
                </a:extLst>
              </a:tr>
              <a:tr h="345056">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Alastair Fothergill</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1834637482"/>
                  </a:ext>
                </a:extLst>
              </a:tr>
              <a:tr h="345056">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Luc Besson</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1629121641"/>
                  </a:ext>
                </a:extLst>
              </a:tr>
              <a:tr h="345056">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Kim Sung-ho</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2479685050"/>
                  </a:ext>
                </a:extLst>
              </a:tr>
              <a:tr h="345056">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Steve Cheng</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297773204"/>
                  </a:ext>
                </a:extLst>
              </a:tr>
              <a:tr h="345056">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Gene Bernard</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2003706823"/>
                  </a:ext>
                </a:extLst>
              </a:tr>
              <a:tr h="345056">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Jo Hyun-tak</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2620766718"/>
                  </a:ext>
                </a:extLst>
              </a:tr>
              <a:tr h="345056">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Aaron Krummel</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4124387190"/>
                  </a:ext>
                </a:extLst>
              </a:tr>
              <a:tr h="345056">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Daniel Sloss</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dirty="0">
                          <a:solidFill>
                            <a:srgbClr val="000000"/>
                          </a:solidFill>
                          <a:effectLst/>
                          <a:highlight>
                            <a:srgbClr val="DDEBF7"/>
                          </a:highlight>
                          <a:latin typeface="Calibri" panose="020F0502020204030204" pitchFamily="34" charset="0"/>
                        </a:rPr>
                        <a:t>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3885084004"/>
                  </a:ext>
                </a:extLst>
              </a:tr>
            </a:tbl>
          </a:graphicData>
        </a:graphic>
      </p:graphicFrame>
      <p:pic>
        <p:nvPicPr>
          <p:cNvPr id="5" name="Picture 4">
            <a:extLst>
              <a:ext uri="{FF2B5EF4-FFF2-40B4-BE49-F238E27FC236}">
                <a16:creationId xmlns:a16="http://schemas.microsoft.com/office/drawing/2014/main" id="{9C983722-5564-BF0A-4A2B-DC7626805049}"/>
              </a:ext>
            </a:extLst>
          </p:cNvPr>
          <p:cNvPicPr>
            <a:picLocks noChangeAspect="1"/>
          </p:cNvPicPr>
          <p:nvPr/>
        </p:nvPicPr>
        <p:blipFill rotWithShape="1">
          <a:blip r:embed="rId3"/>
          <a:srcRect l="21066" t="34110" r="34595" b="36857"/>
          <a:stretch/>
        </p:blipFill>
        <p:spPr>
          <a:xfrm>
            <a:off x="5190564" y="2560729"/>
            <a:ext cx="6360460" cy="22264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3140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793376" y="174812"/>
            <a:ext cx="10340788" cy="739588"/>
          </a:xfrm>
        </p:spPr>
        <p:txBody>
          <a:bodyPr vert="horz" lIns="91440" tIns="45720" rIns="91440" bIns="45720" rtlCol="0" anchor="ctr">
            <a:noAutofit/>
          </a:bodyPr>
          <a:lstStyle/>
          <a:p>
            <a:pPr marL="285750" indent="-285750">
              <a:buFont typeface="Wingdings" panose="05000000000000000000" pitchFamily="2" charset="2"/>
              <a:buChar char="Ø"/>
            </a:pPr>
            <a:r>
              <a:rPr lang="en-US" sz="2000" b="1" u="sng" dirty="0">
                <a:latin typeface="Constantia" panose="02030602050306030303" pitchFamily="18" charset="0"/>
              </a:rPr>
              <a:t>What are the top 10 most popular titles based on IMDb votes?</a:t>
            </a:r>
            <a:br>
              <a:rPr lang="en-US" sz="2000" b="1" u="sng" dirty="0">
                <a:latin typeface="Constantia" panose="02030602050306030303" pitchFamily="18" charset="0"/>
              </a:rPr>
            </a:br>
            <a:endParaRPr lang="en-US" sz="2000" b="1" u="sng" kern="1200" dirty="0">
              <a:solidFill>
                <a:schemeClr val="bg1">
                  <a:lumMod val="9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136196" y="5146115"/>
            <a:ext cx="8629357" cy="1210235"/>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18</a:t>
            </a:fld>
            <a:endParaRPr lang="en-US" dirty="0"/>
          </a:p>
        </p:txBody>
      </p:sp>
      <p:pic>
        <p:nvPicPr>
          <p:cNvPr id="4" name="Picture 3">
            <a:extLst>
              <a:ext uri="{FF2B5EF4-FFF2-40B4-BE49-F238E27FC236}">
                <a16:creationId xmlns:a16="http://schemas.microsoft.com/office/drawing/2014/main" id="{D69A0F4A-8CE2-3168-7CAE-D499AD9EEE3B}"/>
              </a:ext>
            </a:extLst>
          </p:cNvPr>
          <p:cNvPicPr>
            <a:picLocks noChangeAspect="1"/>
          </p:cNvPicPr>
          <p:nvPr/>
        </p:nvPicPr>
        <p:blipFill rotWithShape="1">
          <a:blip r:embed="rId3"/>
          <a:srcRect l="24597" t="30383" r="28529" b="15474"/>
          <a:stretch/>
        </p:blipFill>
        <p:spPr>
          <a:xfrm>
            <a:off x="1426447" y="914400"/>
            <a:ext cx="8766424" cy="50806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579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4848373" y="2894731"/>
            <a:ext cx="4715905" cy="2052984"/>
          </a:xfrm>
        </p:spPr>
        <p:txBody>
          <a:bodyPr vert="horz" lIns="91440" tIns="45720" rIns="91440" bIns="45720" rtlCol="0" anchor="ctr">
            <a:noAutofit/>
          </a:bodyPr>
          <a:lstStyle/>
          <a:p>
            <a:pPr algn="r"/>
            <a:endParaRPr lang="en-US" sz="1400" b="1" kern="1200" dirty="0">
              <a:solidFill>
                <a:schemeClr val="bg1">
                  <a:lumMod val="9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095855" y="5075280"/>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19</a:t>
            </a:fld>
            <a:endParaRPr lang="en-US" dirty="0"/>
          </a:p>
        </p:txBody>
      </p:sp>
      <p:pic>
        <p:nvPicPr>
          <p:cNvPr id="6" name="Picture 5">
            <a:extLst>
              <a:ext uri="{FF2B5EF4-FFF2-40B4-BE49-F238E27FC236}">
                <a16:creationId xmlns:a16="http://schemas.microsoft.com/office/drawing/2014/main" id="{4356C82B-6B9A-ED9D-7D5D-BC7FCCDE2D88}"/>
              </a:ext>
            </a:extLst>
          </p:cNvPr>
          <p:cNvPicPr>
            <a:picLocks noChangeAspect="1"/>
          </p:cNvPicPr>
          <p:nvPr/>
        </p:nvPicPr>
        <p:blipFill>
          <a:blip r:embed="rId3"/>
          <a:stretch>
            <a:fillRect/>
          </a:stretch>
        </p:blipFill>
        <p:spPr>
          <a:xfrm>
            <a:off x="4165643" y="1089212"/>
            <a:ext cx="6559569" cy="4626603"/>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AE7389C3-7F26-6342-057E-8807790B3FE2}"/>
              </a:ext>
            </a:extLst>
          </p:cNvPr>
          <p:cNvSpPr txBox="1"/>
          <p:nvPr/>
        </p:nvSpPr>
        <p:spPr>
          <a:xfrm>
            <a:off x="-322730" y="157300"/>
            <a:ext cx="10112189" cy="984885"/>
          </a:xfrm>
          <a:prstGeom prst="rect">
            <a:avLst/>
          </a:prstGeom>
          <a:noFill/>
        </p:spPr>
        <p:txBody>
          <a:bodyPr wrap="square" rtlCol="0">
            <a:spAutoFit/>
          </a:bodyPr>
          <a:lstStyle/>
          <a:p>
            <a:pPr marL="285750" indent="-285750" algn="ctr">
              <a:buFont typeface="Wingdings" panose="05000000000000000000" pitchFamily="2" charset="2"/>
              <a:buChar char="Ø"/>
            </a:pPr>
            <a:r>
              <a:rPr lang="en-US" sz="2000" b="1" u="sng" dirty="0">
                <a:latin typeface="Constantia" panose="02030602050306030303" pitchFamily="18" charset="0"/>
              </a:rPr>
              <a:t>What is the distribution of IMDb scores for movies vs. TV shows?</a:t>
            </a:r>
          </a:p>
          <a:p>
            <a:pPr algn="ctr"/>
            <a:endParaRPr lang="en-US" sz="2000" b="1" u="sng" dirty="0">
              <a:latin typeface="Constantia" panose="02030602050306030303" pitchFamily="18" charset="0"/>
            </a:endParaRPr>
          </a:p>
          <a:p>
            <a:endParaRPr lang="en-IN" dirty="0"/>
          </a:p>
        </p:txBody>
      </p:sp>
      <p:sp>
        <p:nvSpPr>
          <p:cNvPr id="8" name="TextBox 7">
            <a:extLst>
              <a:ext uri="{FF2B5EF4-FFF2-40B4-BE49-F238E27FC236}">
                <a16:creationId xmlns:a16="http://schemas.microsoft.com/office/drawing/2014/main" id="{92FC8844-DE7D-2434-EAAF-1560B97CD870}"/>
              </a:ext>
            </a:extLst>
          </p:cNvPr>
          <p:cNvSpPr txBox="1"/>
          <p:nvPr/>
        </p:nvSpPr>
        <p:spPr>
          <a:xfrm>
            <a:off x="363071" y="1280720"/>
            <a:ext cx="3324369" cy="2246769"/>
          </a:xfrm>
          <a:prstGeom prst="rect">
            <a:avLst/>
          </a:prstGeom>
          <a:noFill/>
        </p:spPr>
        <p:txBody>
          <a:bodyPr wrap="square" rtlCol="0">
            <a:spAutoFit/>
          </a:bodyPr>
          <a:lstStyle/>
          <a:p>
            <a:pPr marL="285750" indent="-285750">
              <a:buFont typeface="Wingdings" panose="05000000000000000000" pitchFamily="2" charset="2"/>
              <a:buChar char="§"/>
            </a:pPr>
            <a:r>
              <a:rPr lang="en-US" b="0" i="0" dirty="0">
                <a:effectLst/>
                <a:highlight>
                  <a:srgbClr val="FFFFFF"/>
                </a:highlight>
                <a:latin typeface="Constantia" panose="02030602050306030303" pitchFamily="18" charset="0"/>
              </a:rPr>
              <a:t>Analyzing the distribution of IMDb scores for movies and TV shows can reveal interesting insights about audience preferences.</a:t>
            </a:r>
          </a:p>
          <a:p>
            <a:pPr marL="285750" indent="-285750">
              <a:buFont typeface="Wingdings" panose="05000000000000000000" pitchFamily="2" charset="2"/>
              <a:buChar char="§"/>
            </a:pPr>
            <a:r>
              <a:rPr lang="en-US" b="0" i="0" dirty="0">
                <a:effectLst/>
                <a:highlight>
                  <a:srgbClr val="FFFFFF"/>
                </a:highlight>
                <a:latin typeface="Constantia" panose="02030602050306030303" pitchFamily="18" charset="0"/>
              </a:rPr>
              <a:t>while </a:t>
            </a:r>
            <a:r>
              <a:rPr lang="en-US" b="1" dirty="0">
                <a:highlight>
                  <a:srgbClr val="FFFFFF"/>
                </a:highlight>
                <a:latin typeface="Constantia" panose="02030602050306030303" pitchFamily="18" charset="0"/>
              </a:rPr>
              <a:t>TV </a:t>
            </a:r>
            <a:r>
              <a:rPr lang="en-US" b="1" i="0" dirty="0">
                <a:effectLst/>
                <a:highlight>
                  <a:srgbClr val="FFFFFF"/>
                </a:highlight>
                <a:latin typeface="Constantia" panose="02030602050306030303" pitchFamily="18" charset="0"/>
              </a:rPr>
              <a:t>shows </a:t>
            </a:r>
            <a:r>
              <a:rPr lang="en-US" b="0" i="0" dirty="0">
                <a:effectLst/>
                <a:highlight>
                  <a:srgbClr val="FFFFFF"/>
                </a:highlight>
                <a:latin typeface="Constantia" panose="02030602050306030303" pitchFamily="18" charset="0"/>
              </a:rPr>
              <a:t>may have a wider range of IMDb scores</a:t>
            </a:r>
            <a:r>
              <a:rPr lang="en-US" dirty="0">
                <a:highlight>
                  <a:srgbClr val="FFFFFF"/>
                </a:highlight>
                <a:latin typeface="Constantia" panose="02030602050306030303" pitchFamily="18" charset="0"/>
              </a:rPr>
              <a:t>.</a:t>
            </a:r>
            <a:endParaRPr lang="en-US" b="0" i="0" dirty="0">
              <a:effectLst/>
              <a:highlight>
                <a:srgbClr val="FFFFFF"/>
              </a:highlight>
              <a:latin typeface="Constantia" panose="02030602050306030303" pitchFamily="18" charset="0"/>
            </a:endParaRPr>
          </a:p>
          <a:p>
            <a:pPr marL="285750" indent="-285750">
              <a:buFont typeface="Wingdings" panose="05000000000000000000" pitchFamily="2" charset="2"/>
              <a:buChar char="§"/>
            </a:pPr>
            <a:endParaRPr lang="en-IN" sz="1400" dirty="0"/>
          </a:p>
        </p:txBody>
      </p:sp>
    </p:spTree>
    <p:extLst>
      <p:ext uri="{BB962C8B-B14F-4D97-AF65-F5344CB8AC3E}">
        <p14:creationId xmlns:p14="http://schemas.microsoft.com/office/powerpoint/2010/main" val="206238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l="-4000" t="-3000" r="-18000" b="-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693162" y="745295"/>
            <a:ext cx="9623409" cy="4345320"/>
          </a:xfrm>
        </p:spPr>
        <p:txBody>
          <a:bodyPr vert="horz" lIns="91440" tIns="45720" rIns="91440" bIns="45720" rtlCol="0" anchor="ctr">
            <a:noAutofit/>
          </a:bodyPr>
          <a:lstStyle/>
          <a:p>
            <a:pPr marL="571500" indent="-571500" algn="l">
              <a:buFont typeface="Wingdings" panose="05000000000000000000" pitchFamily="2" charset="2"/>
              <a:buChar char="v"/>
            </a:pPr>
            <a:r>
              <a:rPr lang="en-US" sz="4000" b="1" u="heavy" dirty="0">
                <a:latin typeface="Constantia" panose="02030602050306030303" pitchFamily="18" charset="0"/>
                <a:cs typeface="Aharoni" panose="02010803020104030203" pitchFamily="2" charset="-79"/>
              </a:rPr>
              <a:t>CONTENT :</a:t>
            </a:r>
            <a:br>
              <a:rPr lang="en-US" sz="1600" b="1" dirty="0">
                <a:latin typeface="Aharoni" panose="02010803020104030203" pitchFamily="2" charset="-79"/>
                <a:cs typeface="Aharoni" panose="02010803020104030203" pitchFamily="2" charset="-79"/>
              </a:rPr>
            </a:br>
            <a:br>
              <a:rPr lang="en-US" sz="1600" b="1" dirty="0">
                <a:latin typeface="Aharoni" panose="02010803020104030203" pitchFamily="2" charset="-79"/>
                <a:cs typeface="Aharoni" panose="02010803020104030203" pitchFamily="2" charset="-79"/>
              </a:rPr>
            </a:br>
            <a:r>
              <a:rPr lang="en-US" sz="2400" b="1" dirty="0">
                <a:latin typeface="Constantia" panose="02030602050306030303" pitchFamily="18" charset="0"/>
                <a:cs typeface="Aharoni" panose="02010803020104030203" pitchFamily="2" charset="-79"/>
              </a:rPr>
              <a:t>1.INTRODUCTION </a:t>
            </a:r>
            <a:br>
              <a:rPr lang="en-US" sz="2400" b="1" dirty="0">
                <a:latin typeface="Constantia" panose="02030602050306030303" pitchFamily="18" charset="0"/>
                <a:cs typeface="Aharoni" panose="02010803020104030203" pitchFamily="2" charset="-79"/>
              </a:rPr>
            </a:br>
            <a:r>
              <a:rPr lang="en-US" sz="2400" b="1" dirty="0">
                <a:latin typeface="Constantia" panose="02030602050306030303" pitchFamily="18" charset="0"/>
                <a:cs typeface="Aharoni" panose="02010803020104030203" pitchFamily="2" charset="-79"/>
              </a:rPr>
              <a:t>2.OBJECTIVES </a:t>
            </a:r>
            <a:br>
              <a:rPr lang="en-US" sz="2400" b="1" dirty="0">
                <a:latin typeface="Constantia" panose="02030602050306030303" pitchFamily="18" charset="0"/>
                <a:cs typeface="Aharoni" panose="02010803020104030203" pitchFamily="2" charset="-79"/>
              </a:rPr>
            </a:br>
            <a:r>
              <a:rPr lang="en-US" sz="2400" b="1" dirty="0">
                <a:latin typeface="Constantia" panose="02030602050306030303" pitchFamily="18" charset="0"/>
                <a:cs typeface="Aharoni" panose="02010803020104030203" pitchFamily="2" charset="-79"/>
              </a:rPr>
              <a:t>3.DATA OVERVIEW</a:t>
            </a:r>
            <a:br>
              <a:rPr lang="en-US" sz="2400" b="1" dirty="0">
                <a:latin typeface="Constantia" panose="02030602050306030303" pitchFamily="18" charset="0"/>
                <a:cs typeface="Aharoni" panose="02010803020104030203" pitchFamily="2" charset="-79"/>
              </a:rPr>
            </a:br>
            <a:r>
              <a:rPr lang="en-US" sz="2400" b="1" dirty="0">
                <a:latin typeface="Constantia" panose="02030602050306030303" pitchFamily="18" charset="0"/>
                <a:cs typeface="Aharoni" panose="02010803020104030203" pitchFamily="2" charset="-79"/>
              </a:rPr>
              <a:t>4.TABLE ANALYSIS</a:t>
            </a:r>
            <a:br>
              <a:rPr lang="en-US" sz="2400" b="1" dirty="0">
                <a:latin typeface="Constantia" panose="02030602050306030303" pitchFamily="18" charset="0"/>
                <a:cs typeface="Aharoni" panose="02010803020104030203" pitchFamily="2" charset="-79"/>
              </a:rPr>
            </a:br>
            <a:r>
              <a:rPr lang="en-US" sz="2400" b="1" dirty="0">
                <a:latin typeface="Constantia" panose="02030602050306030303" pitchFamily="18" charset="0"/>
                <a:cs typeface="Aharoni" panose="02010803020104030203" pitchFamily="2" charset="-79"/>
              </a:rPr>
              <a:t>5.IMPORTANT FACTORS TO BE ANALYZE</a:t>
            </a:r>
            <a:br>
              <a:rPr lang="en-US" sz="2400" b="1" dirty="0">
                <a:latin typeface="Constantia" panose="02030602050306030303" pitchFamily="18" charset="0"/>
                <a:cs typeface="Aharoni" panose="02010803020104030203" pitchFamily="2" charset="-79"/>
              </a:rPr>
            </a:br>
            <a:r>
              <a:rPr lang="en-US" sz="2400" b="1" dirty="0">
                <a:latin typeface="Constantia" panose="02030602050306030303" pitchFamily="18" charset="0"/>
                <a:cs typeface="Aharoni" panose="02010803020104030203" pitchFamily="2" charset="-79"/>
              </a:rPr>
              <a:t>6.FINDINGS</a:t>
            </a:r>
            <a:br>
              <a:rPr lang="en-US" sz="2400" b="1" dirty="0">
                <a:latin typeface="Constantia" panose="02030602050306030303" pitchFamily="18" charset="0"/>
                <a:cs typeface="Aharoni" panose="02010803020104030203" pitchFamily="2" charset="-79"/>
              </a:rPr>
            </a:br>
            <a:r>
              <a:rPr lang="en-US" sz="2400" b="1" dirty="0">
                <a:latin typeface="Constantia" panose="02030602050306030303" pitchFamily="18" charset="0"/>
                <a:cs typeface="Aharoni" panose="02010803020104030203" pitchFamily="2" charset="-79"/>
              </a:rPr>
              <a:t>7.RECOMMENDATIONS</a:t>
            </a:r>
            <a:br>
              <a:rPr lang="en-US" sz="2400" b="1" dirty="0">
                <a:latin typeface="Constantia" panose="02030602050306030303" pitchFamily="18" charset="0"/>
                <a:cs typeface="Aharoni" panose="02010803020104030203" pitchFamily="2" charset="-79"/>
              </a:rPr>
            </a:br>
            <a:endParaRPr lang="en-US" sz="2400" b="1" kern="1200" dirty="0">
              <a:latin typeface="Constantia" panose="02030602050306030303" pitchFamily="18" charset="0"/>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109302" y="4766119"/>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2</a:t>
            </a:fld>
            <a:endParaRPr lang="en-US" dirty="0"/>
          </a:p>
        </p:txBody>
      </p:sp>
    </p:spTree>
    <p:extLst>
      <p:ext uri="{BB962C8B-B14F-4D97-AF65-F5344CB8AC3E}">
        <p14:creationId xmlns:p14="http://schemas.microsoft.com/office/powerpoint/2010/main" val="2460771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989D-E132-3657-8035-892D207709CB}"/>
              </a:ext>
            </a:extLst>
          </p:cNvPr>
          <p:cNvSpPr>
            <a:spLocks noGrp="1"/>
          </p:cNvSpPr>
          <p:nvPr>
            <p:ph type="title"/>
          </p:nvPr>
        </p:nvSpPr>
        <p:spPr>
          <a:xfrm>
            <a:off x="430306" y="527017"/>
            <a:ext cx="10310483" cy="876820"/>
          </a:xfrm>
        </p:spPr>
        <p:txBody>
          <a:bodyPr>
            <a:normAutofit/>
          </a:bodyPr>
          <a:lstStyle/>
          <a:p>
            <a:pPr marL="342900" indent="-342900">
              <a:buFont typeface="Wingdings" panose="05000000000000000000" pitchFamily="2" charset="2"/>
              <a:buChar char="Ø"/>
            </a:pPr>
            <a:r>
              <a:rPr lang="en-US" sz="2000" b="1" dirty="0">
                <a:latin typeface="Constantia" panose="02030602050306030303" pitchFamily="18" charset="0"/>
              </a:rPr>
              <a:t>Which actors have appeared in the most titles?</a:t>
            </a:r>
            <a:br>
              <a:rPr lang="en-US" sz="2000" b="1" dirty="0">
                <a:latin typeface="Constantia" panose="02030602050306030303" pitchFamily="18" charset="0"/>
              </a:rPr>
            </a:br>
            <a:endParaRPr lang="en-IN" sz="2000" b="1" dirty="0">
              <a:latin typeface="Constantia" panose="02030602050306030303" pitchFamily="18" charset="0"/>
            </a:endParaRPr>
          </a:p>
        </p:txBody>
      </p:sp>
      <p:sp>
        <p:nvSpPr>
          <p:cNvPr id="4" name="Slide Number Placeholder 3">
            <a:extLst>
              <a:ext uri="{FF2B5EF4-FFF2-40B4-BE49-F238E27FC236}">
                <a16:creationId xmlns:a16="http://schemas.microsoft.com/office/drawing/2014/main" id="{0EAFACFC-9168-1099-95AC-BE38628C69C5}"/>
              </a:ext>
            </a:extLst>
          </p:cNvPr>
          <p:cNvSpPr>
            <a:spLocks noGrp="1"/>
          </p:cNvSpPr>
          <p:nvPr>
            <p:ph type="sldNum" sz="quarter" idx="12"/>
          </p:nvPr>
        </p:nvSpPr>
        <p:spPr/>
        <p:txBody>
          <a:bodyPr/>
          <a:lstStyle/>
          <a:p>
            <a:fld id="{48F63A3B-78C7-47BE-AE5E-E10140E04643}" type="slidenum">
              <a:rPr lang="en-US" smtClean="0"/>
              <a:t>20</a:t>
            </a:fld>
            <a:endParaRPr lang="en-US" dirty="0"/>
          </a:p>
        </p:txBody>
      </p:sp>
      <p:sp>
        <p:nvSpPr>
          <p:cNvPr id="11" name="Content Placeholder 10">
            <a:extLst>
              <a:ext uri="{FF2B5EF4-FFF2-40B4-BE49-F238E27FC236}">
                <a16:creationId xmlns:a16="http://schemas.microsoft.com/office/drawing/2014/main" id="{9289C157-A3D8-2EAF-601C-A3C89CEC2D88}"/>
              </a:ext>
            </a:extLst>
          </p:cNvPr>
          <p:cNvSpPr>
            <a:spLocks noGrp="1"/>
          </p:cNvSpPr>
          <p:nvPr>
            <p:ph idx="1"/>
          </p:nvPr>
        </p:nvSpPr>
        <p:spPr>
          <a:xfrm>
            <a:off x="730624" y="1143000"/>
            <a:ext cx="10010165" cy="1586754"/>
          </a:xfrm>
        </p:spPr>
        <p:txBody>
          <a:bodyPr>
            <a:normAutofit/>
          </a:bodyPr>
          <a:lstStyle/>
          <a:p>
            <a:pPr algn="l">
              <a:buFont typeface="Wingdings" panose="05000000000000000000" pitchFamily="2" charset="2"/>
              <a:buChar char="Ø"/>
            </a:pPr>
            <a:endParaRPr lang="en-US" sz="1600" b="0" i="0" dirty="0">
              <a:solidFill>
                <a:srgbClr val="0D0D0D"/>
              </a:solidFill>
              <a:effectLst/>
              <a:highlight>
                <a:srgbClr val="FFFFFF"/>
              </a:highlight>
              <a:latin typeface="Constantia" panose="02030602050306030303" pitchFamily="18" charset="0"/>
            </a:endParaRPr>
          </a:p>
          <a:p>
            <a:pPr>
              <a:buFont typeface="Wingdings" panose="05000000000000000000" pitchFamily="2" charset="2"/>
              <a:buChar char="q"/>
            </a:pPr>
            <a:r>
              <a:rPr lang="en-US" sz="2000" dirty="0">
                <a:latin typeface="Constantia" panose="02030602050306030303" pitchFamily="18" charset="0"/>
              </a:rPr>
              <a:t>TOP actor </a:t>
            </a:r>
            <a:r>
              <a:rPr lang="en-US" sz="2000" b="1" dirty="0">
                <a:latin typeface="Constantia" panose="02030602050306030303" pitchFamily="18" charset="0"/>
              </a:rPr>
              <a:t>Kareena Kapoor Khan </a:t>
            </a:r>
            <a:r>
              <a:rPr lang="en-US" sz="2000" dirty="0">
                <a:latin typeface="Constantia" panose="02030602050306030303" pitchFamily="18" charset="0"/>
              </a:rPr>
              <a:t>and </a:t>
            </a:r>
            <a:r>
              <a:rPr lang="en-US" sz="2000" b="1" dirty="0">
                <a:latin typeface="Constantia" panose="02030602050306030303" pitchFamily="18" charset="0"/>
              </a:rPr>
              <a:t>Boman Irani </a:t>
            </a:r>
            <a:r>
              <a:rPr lang="en-US" sz="2000" dirty="0">
                <a:latin typeface="Constantia" panose="02030602050306030303" pitchFamily="18" charset="0"/>
              </a:rPr>
              <a:t>have appeared in most titles.</a:t>
            </a:r>
          </a:p>
          <a:p>
            <a:pPr>
              <a:buFont typeface="Wingdings" panose="05000000000000000000" pitchFamily="2" charset="2"/>
              <a:buChar char="q"/>
            </a:pPr>
            <a:endParaRPr lang="en-US" sz="2000" dirty="0">
              <a:latin typeface="Constantia" panose="02030602050306030303" pitchFamily="18" charset="0"/>
            </a:endParaRPr>
          </a:p>
          <a:p>
            <a:pPr>
              <a:buFont typeface="Wingdings" panose="05000000000000000000" pitchFamily="2" charset="2"/>
              <a:buChar char="q"/>
            </a:pPr>
            <a:endParaRPr lang="en-US" sz="2000" dirty="0">
              <a:solidFill>
                <a:schemeClr val="accent5">
                  <a:lumMod val="50000"/>
                </a:schemeClr>
              </a:solidFill>
              <a:latin typeface="Constantia" panose="02030602050306030303" pitchFamily="18" charset="0"/>
            </a:endParaRPr>
          </a:p>
        </p:txBody>
      </p:sp>
      <p:graphicFrame>
        <p:nvGraphicFramePr>
          <p:cNvPr id="9" name="Table 8">
            <a:extLst>
              <a:ext uri="{FF2B5EF4-FFF2-40B4-BE49-F238E27FC236}">
                <a16:creationId xmlns:a16="http://schemas.microsoft.com/office/drawing/2014/main" id="{35467C00-4821-F710-20B6-1437F109274E}"/>
              </a:ext>
            </a:extLst>
          </p:cNvPr>
          <p:cNvGraphicFramePr>
            <a:graphicFrameLocks noGrp="1"/>
          </p:cNvGraphicFramePr>
          <p:nvPr>
            <p:extLst>
              <p:ext uri="{D42A27DB-BD31-4B8C-83A1-F6EECF244321}">
                <p14:modId xmlns:p14="http://schemas.microsoft.com/office/powerpoint/2010/main" val="1407743731"/>
              </p:ext>
            </p:extLst>
          </p:nvPr>
        </p:nvGraphicFramePr>
        <p:xfrm>
          <a:off x="838199" y="2729754"/>
          <a:ext cx="3478307" cy="3658819"/>
        </p:xfrm>
        <a:graphic>
          <a:graphicData uri="http://schemas.openxmlformats.org/drawingml/2006/table">
            <a:tbl>
              <a:tblPr/>
              <a:tblGrid>
                <a:gridCol w="2331613">
                  <a:extLst>
                    <a:ext uri="{9D8B030D-6E8A-4147-A177-3AD203B41FA5}">
                      <a16:colId xmlns:a16="http://schemas.microsoft.com/office/drawing/2014/main" val="1505266851"/>
                    </a:ext>
                  </a:extLst>
                </a:gridCol>
                <a:gridCol w="1146694">
                  <a:extLst>
                    <a:ext uri="{9D8B030D-6E8A-4147-A177-3AD203B41FA5}">
                      <a16:colId xmlns:a16="http://schemas.microsoft.com/office/drawing/2014/main" val="1643926100"/>
                    </a:ext>
                  </a:extLst>
                </a:gridCol>
              </a:tblGrid>
              <a:tr h="363509">
                <a:tc>
                  <a:txBody>
                    <a:bodyPr/>
                    <a:lstStyle/>
                    <a:p>
                      <a:pPr algn="ctr" fontAlgn="b"/>
                      <a:r>
                        <a:rPr lang="en-IN" sz="1100" b="0" i="0" u="none" strike="noStrike" dirty="0">
                          <a:solidFill>
                            <a:srgbClr val="FFFFFF"/>
                          </a:solidFill>
                          <a:effectLst/>
                          <a:highlight>
                            <a:srgbClr val="5B9BD5"/>
                          </a:highlight>
                          <a:latin typeface="Calibri" panose="020F0502020204030204" pitchFamily="34" charset="0"/>
                        </a:rPr>
                        <a:t>ACTOR NAME</a:t>
                      </a:r>
                    </a:p>
                  </a:txBody>
                  <a:tcPr marL="9525" marR="9525" marT="9525" marB="0" anchor="b">
                    <a:lnL>
                      <a:noFill/>
                    </a:lnL>
                    <a:lnR>
                      <a:noFill/>
                    </a:lnR>
                    <a:lnT>
                      <a:noFill/>
                    </a:lnT>
                    <a:lnB>
                      <a:noFill/>
                    </a:lnB>
                    <a:solidFill>
                      <a:srgbClr val="5B9BD5"/>
                    </a:solidFill>
                  </a:tcPr>
                </a:tc>
                <a:tc>
                  <a:txBody>
                    <a:bodyPr/>
                    <a:lstStyle/>
                    <a:p>
                      <a:pPr algn="ctr" fontAlgn="b"/>
                      <a:r>
                        <a:rPr lang="en-IN" sz="1100" b="0" i="0" u="none" strike="noStrike" dirty="0">
                          <a:solidFill>
                            <a:srgbClr val="FFFFFF"/>
                          </a:solidFill>
                          <a:effectLst/>
                          <a:highlight>
                            <a:srgbClr val="5B9BD5"/>
                          </a:highlight>
                          <a:latin typeface="Calibri" panose="020F0502020204030204" pitchFamily="34" charset="0"/>
                        </a:rPr>
                        <a:t>NUMBER OF TITLES</a:t>
                      </a:r>
                    </a:p>
                  </a:txBody>
                  <a:tcPr marL="9525" marR="9525" marT="9525" marB="0" anchor="b">
                    <a:lnL>
                      <a:noFill/>
                    </a:lnL>
                    <a:lnR>
                      <a:noFill/>
                    </a:lnR>
                    <a:lnT>
                      <a:noFill/>
                    </a:lnT>
                    <a:lnB>
                      <a:noFill/>
                    </a:lnB>
                    <a:solidFill>
                      <a:srgbClr val="5B9BD5"/>
                    </a:solidFill>
                  </a:tcPr>
                </a:tc>
                <a:extLst>
                  <a:ext uri="{0D108BD9-81ED-4DB2-BD59-A6C34878D82A}">
                    <a16:rowId xmlns:a16="http://schemas.microsoft.com/office/drawing/2014/main" val="3768173331"/>
                  </a:ext>
                </a:extLst>
              </a:tr>
              <a:tr h="329531">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Kareena Kapoor Khan</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25</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3187530823"/>
                  </a:ext>
                </a:extLst>
              </a:tr>
              <a:tr h="329531">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Boman Irani</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25</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3925995858"/>
                  </a:ext>
                </a:extLst>
              </a:tr>
              <a:tr h="329531">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Shah Rukh Khan</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23</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4103318574"/>
                  </a:ext>
                </a:extLst>
              </a:tr>
              <a:tr h="329531">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Takahiro Sakurai</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dirty="0">
                          <a:solidFill>
                            <a:srgbClr val="000000"/>
                          </a:solidFill>
                          <a:effectLst/>
                          <a:highlight>
                            <a:srgbClr val="DDEBF7"/>
                          </a:highlight>
                          <a:latin typeface="Calibri" panose="020F0502020204030204" pitchFamily="34" charset="0"/>
                        </a:rPr>
                        <a:t>21</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1557279170"/>
                  </a:ext>
                </a:extLst>
              </a:tr>
              <a:tr h="329531">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Amitabh Bachchan</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20</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2642221423"/>
                  </a:ext>
                </a:extLst>
              </a:tr>
              <a:tr h="329531">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Priyanka Chopra Jonas</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20</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3970333216"/>
                  </a:ext>
                </a:extLst>
              </a:tr>
              <a:tr h="329531">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Paresh Rawal</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20</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3626136530"/>
                  </a:ext>
                </a:extLst>
              </a:tr>
              <a:tr h="329531">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Junichi Suwabe</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19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4203169663"/>
                  </a:ext>
                </a:extLst>
              </a:tr>
              <a:tr h="329531">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Yuki Kaji</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19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2453426290"/>
                  </a:ext>
                </a:extLst>
              </a:tr>
              <a:tr h="329531">
                <a:tc>
                  <a:txBody>
                    <a:bodyPr/>
                    <a:lstStyle/>
                    <a:p>
                      <a:pPr algn="ctr" fontAlgn="b"/>
                      <a:r>
                        <a:rPr lang="en-IN" sz="1100" b="0" i="0" u="none" strike="noStrike">
                          <a:solidFill>
                            <a:srgbClr val="000000"/>
                          </a:solidFill>
                          <a:effectLst/>
                          <a:highlight>
                            <a:srgbClr val="DDEBF7"/>
                          </a:highlight>
                          <a:latin typeface="Calibri" panose="020F0502020204030204" pitchFamily="34" charset="0"/>
                        </a:rPr>
                        <a:t>Anupam Kher</a:t>
                      </a:r>
                    </a:p>
                  </a:txBody>
                  <a:tcPr marL="9525" marR="9525" marT="9525" marB="0" anchor="b">
                    <a:lnL>
                      <a:noFill/>
                    </a:lnL>
                    <a:lnR>
                      <a:noFill/>
                    </a:lnR>
                    <a:lnT>
                      <a:noFill/>
                    </a:lnT>
                    <a:lnB>
                      <a:noFill/>
                    </a:lnB>
                    <a:solidFill>
                      <a:srgbClr val="DDEBF7"/>
                    </a:solidFill>
                  </a:tcPr>
                </a:tc>
                <a:tc>
                  <a:txBody>
                    <a:bodyPr/>
                    <a:lstStyle/>
                    <a:p>
                      <a:pPr algn="ctr" fontAlgn="b"/>
                      <a:r>
                        <a:rPr lang="en-IN" sz="1100" b="0" i="0" u="none" strike="noStrike" dirty="0">
                          <a:solidFill>
                            <a:srgbClr val="000000"/>
                          </a:solidFill>
                          <a:effectLst/>
                          <a:highlight>
                            <a:srgbClr val="DDEBF7"/>
                          </a:highlight>
                          <a:latin typeface="Calibri" panose="020F0502020204030204" pitchFamily="34" charset="0"/>
                        </a:rPr>
                        <a:t>19</a:t>
                      </a:r>
                    </a:p>
                  </a:txBody>
                  <a:tcPr marL="9525" marR="9525" marT="9525" marB="0" anchor="b">
                    <a:lnL>
                      <a:noFill/>
                    </a:lnL>
                    <a:lnR>
                      <a:noFill/>
                    </a:lnR>
                    <a:lnT>
                      <a:noFill/>
                    </a:lnT>
                    <a:lnB>
                      <a:noFill/>
                    </a:lnB>
                    <a:solidFill>
                      <a:srgbClr val="DDEBF7"/>
                    </a:solidFill>
                  </a:tcPr>
                </a:tc>
                <a:extLst>
                  <a:ext uri="{0D108BD9-81ED-4DB2-BD59-A6C34878D82A}">
                    <a16:rowId xmlns:a16="http://schemas.microsoft.com/office/drawing/2014/main" val="3023451136"/>
                  </a:ext>
                </a:extLst>
              </a:tr>
            </a:tbl>
          </a:graphicData>
        </a:graphic>
      </p:graphicFrame>
      <p:pic>
        <p:nvPicPr>
          <p:cNvPr id="5" name="Picture 4">
            <a:extLst>
              <a:ext uri="{FF2B5EF4-FFF2-40B4-BE49-F238E27FC236}">
                <a16:creationId xmlns:a16="http://schemas.microsoft.com/office/drawing/2014/main" id="{BEF1A1F2-0D97-D515-D4F4-873C64FB6EAF}"/>
              </a:ext>
            </a:extLst>
          </p:cNvPr>
          <p:cNvPicPr>
            <a:picLocks noChangeAspect="1"/>
          </p:cNvPicPr>
          <p:nvPr/>
        </p:nvPicPr>
        <p:blipFill rotWithShape="1">
          <a:blip r:embed="rId3"/>
          <a:srcRect l="20736" t="32116" r="39339" b="40605"/>
          <a:stretch/>
        </p:blipFill>
        <p:spPr>
          <a:xfrm>
            <a:off x="5221940" y="2729754"/>
            <a:ext cx="6239436" cy="23006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0542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1895302" y="3092824"/>
            <a:ext cx="7071278" cy="1561063"/>
          </a:xfrm>
        </p:spPr>
        <p:txBody>
          <a:bodyPr vert="horz" lIns="91440" tIns="45720" rIns="91440" bIns="45720" rtlCol="0" anchor="ctr">
            <a:noAutofit/>
          </a:bodyPr>
          <a:lstStyle/>
          <a:p>
            <a:pPr algn="r"/>
            <a:endParaRPr lang="en-US" sz="1400" b="1" kern="1200" dirty="0">
              <a:solidFill>
                <a:schemeClr val="bg1">
                  <a:lumMod val="9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059995" y="5075280"/>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21</a:t>
            </a:fld>
            <a:endParaRPr lang="en-US" dirty="0"/>
          </a:p>
        </p:txBody>
      </p:sp>
      <p:pic>
        <p:nvPicPr>
          <p:cNvPr id="6" name="Picture 5">
            <a:extLst>
              <a:ext uri="{FF2B5EF4-FFF2-40B4-BE49-F238E27FC236}">
                <a16:creationId xmlns:a16="http://schemas.microsoft.com/office/drawing/2014/main" id="{DAF0BCAA-9808-71E6-3499-365791C9AB3A}"/>
              </a:ext>
            </a:extLst>
          </p:cNvPr>
          <p:cNvPicPr>
            <a:picLocks noChangeAspect="1"/>
          </p:cNvPicPr>
          <p:nvPr/>
        </p:nvPicPr>
        <p:blipFill>
          <a:blip r:embed="rId3"/>
          <a:stretch>
            <a:fillRect/>
          </a:stretch>
        </p:blipFill>
        <p:spPr>
          <a:xfrm>
            <a:off x="1453342" y="457635"/>
            <a:ext cx="9131920" cy="51379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506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989D-E132-3657-8035-892D207709CB}"/>
              </a:ext>
            </a:extLst>
          </p:cNvPr>
          <p:cNvSpPr>
            <a:spLocks noGrp="1"/>
          </p:cNvSpPr>
          <p:nvPr>
            <p:ph type="title"/>
          </p:nvPr>
        </p:nvSpPr>
        <p:spPr>
          <a:xfrm>
            <a:off x="838200" y="365126"/>
            <a:ext cx="9902588" cy="872003"/>
          </a:xfrm>
        </p:spPr>
        <p:txBody>
          <a:bodyPr>
            <a:normAutofit/>
          </a:bodyPr>
          <a:lstStyle/>
          <a:p>
            <a:r>
              <a:rPr lang="en-IN" sz="3600" b="1" dirty="0">
                <a:latin typeface="Constantia" panose="02030602050306030303" pitchFamily="18" charset="0"/>
              </a:rPr>
              <a:t>6.FINDINGS:</a:t>
            </a:r>
          </a:p>
        </p:txBody>
      </p:sp>
      <p:sp>
        <p:nvSpPr>
          <p:cNvPr id="4" name="Slide Number Placeholder 3">
            <a:extLst>
              <a:ext uri="{FF2B5EF4-FFF2-40B4-BE49-F238E27FC236}">
                <a16:creationId xmlns:a16="http://schemas.microsoft.com/office/drawing/2014/main" id="{0EAFACFC-9168-1099-95AC-BE38628C69C5}"/>
              </a:ext>
            </a:extLst>
          </p:cNvPr>
          <p:cNvSpPr>
            <a:spLocks noGrp="1"/>
          </p:cNvSpPr>
          <p:nvPr>
            <p:ph type="sldNum" sz="quarter" idx="12"/>
          </p:nvPr>
        </p:nvSpPr>
        <p:spPr/>
        <p:txBody>
          <a:bodyPr/>
          <a:lstStyle/>
          <a:p>
            <a:fld id="{48F63A3B-78C7-47BE-AE5E-E10140E04643}" type="slidenum">
              <a:rPr lang="en-US" smtClean="0"/>
              <a:t>22</a:t>
            </a:fld>
            <a:endParaRPr lang="en-US" dirty="0"/>
          </a:p>
        </p:txBody>
      </p:sp>
      <p:sp>
        <p:nvSpPr>
          <p:cNvPr id="11" name="Content Placeholder 10">
            <a:extLst>
              <a:ext uri="{FF2B5EF4-FFF2-40B4-BE49-F238E27FC236}">
                <a16:creationId xmlns:a16="http://schemas.microsoft.com/office/drawing/2014/main" id="{9289C157-A3D8-2EAF-601C-A3C89CEC2D88}"/>
              </a:ext>
            </a:extLst>
          </p:cNvPr>
          <p:cNvSpPr>
            <a:spLocks noGrp="1"/>
          </p:cNvSpPr>
          <p:nvPr>
            <p:ph idx="1"/>
          </p:nvPr>
        </p:nvSpPr>
        <p:spPr>
          <a:xfrm>
            <a:off x="430306" y="1237129"/>
            <a:ext cx="10310483" cy="5484346"/>
          </a:xfrm>
        </p:spPr>
        <p:txBody>
          <a:bodyPr>
            <a:normAutofit/>
          </a:bodyPr>
          <a:lstStyle/>
          <a:p>
            <a:pPr>
              <a:buFont typeface="Wingdings" panose="05000000000000000000" pitchFamily="2" charset="2"/>
              <a:buChar char="§"/>
            </a:pPr>
            <a:r>
              <a:rPr lang="en-US" sz="1800" dirty="0">
                <a:solidFill>
                  <a:srgbClr val="0D0D0D"/>
                </a:solidFill>
                <a:highlight>
                  <a:srgbClr val="FFFFFF"/>
                </a:highlight>
                <a:latin typeface="Constantia" panose="02030602050306030303" pitchFamily="18" charset="0"/>
              </a:rPr>
              <a:t> This research shows that the </a:t>
            </a:r>
            <a:r>
              <a:rPr lang="en-US" sz="1800" b="0" i="0" dirty="0">
                <a:solidFill>
                  <a:srgbClr val="0D0D0D"/>
                </a:solidFill>
                <a:effectLst/>
                <a:highlight>
                  <a:srgbClr val="FFFFFF"/>
                </a:highlight>
                <a:latin typeface="Constantia" panose="02030602050306030303" pitchFamily="18" charset="0"/>
              </a:rPr>
              <a:t>trend is </a:t>
            </a:r>
            <a:r>
              <a:rPr lang="en-US" sz="1800" dirty="0">
                <a:solidFill>
                  <a:srgbClr val="0D0D0D"/>
                </a:solidFill>
                <a:highlight>
                  <a:srgbClr val="FFFFFF"/>
                </a:highlight>
                <a:latin typeface="Constantia" panose="02030602050306030303" pitchFamily="18" charset="0"/>
              </a:rPr>
              <a:t>initially increasing</a:t>
            </a:r>
            <a:r>
              <a:rPr lang="en-US" sz="1800" b="0" i="0" dirty="0">
                <a:solidFill>
                  <a:srgbClr val="0D0D0D"/>
                </a:solidFill>
                <a:effectLst/>
                <a:highlight>
                  <a:srgbClr val="FFFFFF"/>
                </a:highlight>
                <a:latin typeface="Constantia" panose="02030602050306030303" pitchFamily="18" charset="0"/>
              </a:rPr>
              <a:t> and in 2019 is at highest level but then it turns downward again released on Netflix </a:t>
            </a:r>
            <a:r>
              <a:rPr lang="en-US" sz="1800" dirty="0">
                <a:solidFill>
                  <a:srgbClr val="0D0D0D"/>
                </a:solidFill>
                <a:highlight>
                  <a:srgbClr val="FFFFFF"/>
                </a:highlight>
                <a:latin typeface="Constantia" panose="02030602050306030303" pitchFamily="18" charset="0"/>
              </a:rPr>
              <a:t>.</a:t>
            </a:r>
            <a:endParaRPr lang="en-US" sz="1800" b="0" i="0" dirty="0">
              <a:solidFill>
                <a:srgbClr val="0D0D0D"/>
              </a:solidFill>
              <a:effectLst/>
              <a:highlight>
                <a:srgbClr val="FFFFFF"/>
              </a:highlight>
              <a:latin typeface="Constantia" panose="02030602050306030303" pitchFamily="18" charset="0"/>
            </a:endParaRPr>
          </a:p>
          <a:p>
            <a:pPr marL="0" indent="0">
              <a:buNone/>
            </a:pPr>
            <a:r>
              <a:rPr lang="en-IN" sz="1800" b="1" dirty="0">
                <a:solidFill>
                  <a:schemeClr val="accent5">
                    <a:lumMod val="50000"/>
                  </a:schemeClr>
                </a:solidFill>
                <a:latin typeface="Constantia" panose="02030602050306030303" pitchFamily="18" charset="0"/>
              </a:rPr>
              <a:t>    The highest number of titles were released in the year 2019. Total number of titles  836.</a:t>
            </a:r>
          </a:p>
          <a:p>
            <a:pPr algn="l">
              <a:buFont typeface="Wingdings" panose="05000000000000000000" pitchFamily="2" charset="2"/>
              <a:buChar char="§"/>
            </a:pPr>
            <a:r>
              <a:rPr lang="en-US" sz="1800" b="1" i="0" dirty="0">
                <a:solidFill>
                  <a:schemeClr val="accent1">
                    <a:lumMod val="50000"/>
                  </a:schemeClr>
                </a:solidFill>
                <a:effectLst/>
                <a:highlight>
                  <a:srgbClr val="FFFFFF"/>
                </a:highlight>
                <a:latin typeface="Constantia" panose="02030602050306030303" pitchFamily="18" charset="0"/>
              </a:rPr>
              <a:t>Action, romance, drama </a:t>
            </a:r>
            <a:r>
              <a:rPr lang="en-US" sz="1800" b="0" i="0" dirty="0">
                <a:solidFill>
                  <a:srgbClr val="0D0D0D"/>
                </a:solidFill>
                <a:effectLst/>
                <a:highlight>
                  <a:srgbClr val="FFFFFF"/>
                </a:highlight>
                <a:latin typeface="Constantia" panose="02030602050306030303" pitchFamily="18" charset="0"/>
              </a:rPr>
              <a:t>genres tend to have longer runtimes, often exceeding </a:t>
            </a:r>
            <a:r>
              <a:rPr lang="en-US" sz="1800" b="1" i="0" dirty="0">
                <a:solidFill>
                  <a:schemeClr val="accent1">
                    <a:lumMod val="50000"/>
                  </a:schemeClr>
                </a:solidFill>
                <a:effectLst/>
                <a:highlight>
                  <a:srgbClr val="FFFFFF"/>
                </a:highlight>
                <a:latin typeface="Constantia" panose="02030602050306030303" pitchFamily="18" charset="0"/>
              </a:rPr>
              <a:t>224</a:t>
            </a:r>
            <a:r>
              <a:rPr lang="en-US" sz="1800" b="0" i="0" dirty="0">
                <a:solidFill>
                  <a:schemeClr val="accent1">
                    <a:lumMod val="50000"/>
                  </a:schemeClr>
                </a:solidFill>
                <a:effectLst/>
                <a:highlight>
                  <a:srgbClr val="FFFFFF"/>
                </a:highlight>
                <a:latin typeface="Constantia" panose="02030602050306030303" pitchFamily="18" charset="0"/>
              </a:rPr>
              <a:t> </a:t>
            </a:r>
            <a:r>
              <a:rPr lang="en-US" sz="1800" b="0" i="0" dirty="0">
                <a:solidFill>
                  <a:srgbClr val="0D0D0D"/>
                </a:solidFill>
                <a:effectLst/>
                <a:highlight>
                  <a:srgbClr val="FFFFFF"/>
                </a:highlight>
                <a:latin typeface="Constantia" panose="02030602050306030303" pitchFamily="18" charset="0"/>
              </a:rPr>
              <a:t>minutes. </a:t>
            </a:r>
            <a:r>
              <a:rPr lang="en-IN" sz="1800" b="1" dirty="0">
                <a:solidFill>
                  <a:schemeClr val="accent1">
                    <a:lumMod val="50000"/>
                  </a:schemeClr>
                </a:solidFill>
                <a:latin typeface="Constantia" panose="02030602050306030303" pitchFamily="18" charset="0"/>
              </a:rPr>
              <a:t>S</a:t>
            </a:r>
            <a:r>
              <a:rPr lang="en-IN" sz="1800" b="1" i="0" u="none" strike="noStrike" dirty="0">
                <a:solidFill>
                  <a:schemeClr val="accent1">
                    <a:lumMod val="50000"/>
                  </a:schemeClr>
                </a:solidFill>
                <a:effectLst/>
                <a:latin typeface="Constantia" panose="02030602050306030303" pitchFamily="18" charset="0"/>
              </a:rPr>
              <a:t>cifiction</a:t>
            </a:r>
            <a:r>
              <a:rPr lang="en-IN" sz="1800" b="1" dirty="0">
                <a:solidFill>
                  <a:schemeClr val="accent1">
                    <a:lumMod val="50000"/>
                  </a:schemeClr>
                </a:solidFill>
                <a:latin typeface="Constantia" panose="02030602050306030303" pitchFamily="18" charset="0"/>
              </a:rPr>
              <a:t>,</a:t>
            </a:r>
            <a:r>
              <a:rPr lang="en-IN" sz="1800" b="1" i="0" u="none" strike="noStrike" dirty="0">
                <a:solidFill>
                  <a:schemeClr val="accent1">
                    <a:lumMod val="50000"/>
                  </a:schemeClr>
                </a:solidFill>
                <a:effectLst/>
                <a:latin typeface="Constantia" panose="02030602050306030303" pitchFamily="18" charset="0"/>
              </a:rPr>
              <a:t> fantasy, music, comedy, family, documentation</a:t>
            </a:r>
            <a:r>
              <a:rPr lang="en-US" sz="1800" b="0" i="0" dirty="0">
                <a:solidFill>
                  <a:srgbClr val="0D0D0D"/>
                </a:solidFill>
                <a:effectLst/>
                <a:highlight>
                  <a:srgbClr val="FFFFFF"/>
                </a:highlight>
                <a:latin typeface="Constantia" panose="02030602050306030303" pitchFamily="18" charset="0"/>
              </a:rPr>
              <a:t> typically have shorter runtimes, usually less than </a:t>
            </a:r>
            <a:r>
              <a:rPr lang="en-US" sz="1800" b="1" i="0" dirty="0">
                <a:solidFill>
                  <a:srgbClr val="0D0D0D"/>
                </a:solidFill>
                <a:effectLst/>
                <a:highlight>
                  <a:srgbClr val="FFFFFF"/>
                </a:highlight>
                <a:latin typeface="Constantia" panose="02030602050306030303" pitchFamily="18" charset="0"/>
              </a:rPr>
              <a:t>90</a:t>
            </a:r>
            <a:r>
              <a:rPr lang="en-US" sz="1800" b="0" i="0" dirty="0">
                <a:solidFill>
                  <a:srgbClr val="0D0D0D"/>
                </a:solidFill>
                <a:effectLst/>
                <a:highlight>
                  <a:srgbClr val="FFFFFF"/>
                </a:highlight>
                <a:latin typeface="Constantia" panose="02030602050306030303" pitchFamily="18" charset="0"/>
              </a:rPr>
              <a:t> minutes.</a:t>
            </a:r>
          </a:p>
          <a:p>
            <a:pPr algn="l">
              <a:buFont typeface="Wingdings" panose="05000000000000000000" pitchFamily="2" charset="2"/>
              <a:buChar char="§"/>
            </a:pPr>
            <a:r>
              <a:rPr lang="en-US" sz="1800" b="0" i="0" dirty="0">
                <a:solidFill>
                  <a:srgbClr val="0D0D0D"/>
                </a:solidFill>
                <a:effectLst/>
                <a:highlight>
                  <a:srgbClr val="FFFFFF"/>
                </a:highlight>
                <a:latin typeface="Constantia" panose="02030602050306030303" pitchFamily="18" charset="0"/>
              </a:rPr>
              <a:t> </a:t>
            </a:r>
            <a:r>
              <a:rPr lang="en-US" sz="1800" b="1" i="0" dirty="0">
                <a:solidFill>
                  <a:schemeClr val="accent1">
                    <a:lumMod val="50000"/>
                  </a:schemeClr>
                </a:solidFill>
                <a:effectLst/>
                <a:highlight>
                  <a:srgbClr val="FFFFFF"/>
                </a:highlight>
                <a:latin typeface="Constantia" panose="02030602050306030303" pitchFamily="18" charset="0"/>
              </a:rPr>
              <a:t>Reality, drama and romance </a:t>
            </a:r>
            <a:r>
              <a:rPr lang="en-US" sz="1800" b="0" i="0" dirty="0">
                <a:solidFill>
                  <a:srgbClr val="0D0D0D"/>
                </a:solidFill>
                <a:effectLst/>
                <a:highlight>
                  <a:srgbClr val="FFFFFF"/>
                </a:highlight>
                <a:latin typeface="Constantia" panose="02030602050306030303" pitchFamily="18" charset="0"/>
              </a:rPr>
              <a:t>are among the top three most popular genres on Netflix based on the number of titles.</a:t>
            </a:r>
          </a:p>
          <a:p>
            <a:pPr marL="0" indent="0">
              <a:buNone/>
            </a:pPr>
            <a:r>
              <a:rPr lang="en-IN" sz="1800" b="1" dirty="0">
                <a:solidFill>
                  <a:schemeClr val="accent1">
                    <a:lumMod val="50000"/>
                  </a:schemeClr>
                </a:solidFill>
                <a:latin typeface="Constantia" panose="02030602050306030303" pitchFamily="18" charset="0"/>
              </a:rPr>
              <a:t>   Reality genre has highest number of titles (484).</a:t>
            </a:r>
            <a:r>
              <a:rPr lang="en-US" sz="1800" b="0" i="0" dirty="0">
                <a:solidFill>
                  <a:srgbClr val="0D0D0D"/>
                </a:solidFill>
                <a:effectLst/>
                <a:highlight>
                  <a:srgbClr val="FFFFFF"/>
                </a:highlight>
                <a:latin typeface="Constantia" panose="02030602050306030303" pitchFamily="18" charset="0"/>
              </a:rPr>
              <a:t>.</a:t>
            </a:r>
          </a:p>
          <a:p>
            <a:pPr algn="l">
              <a:buFont typeface="Wingdings" panose="05000000000000000000" pitchFamily="2" charset="2"/>
              <a:buChar char="§"/>
            </a:pPr>
            <a:r>
              <a:rPr lang="en-US" sz="1800" b="1" i="0" dirty="0">
                <a:solidFill>
                  <a:schemeClr val="accent1">
                    <a:lumMod val="50000"/>
                  </a:schemeClr>
                </a:solidFill>
                <a:effectLst/>
                <a:highlight>
                  <a:srgbClr val="FFFFFF"/>
                </a:highlight>
                <a:latin typeface="Constantia" panose="02030602050306030303" pitchFamily="18" charset="0"/>
              </a:rPr>
              <a:t>The United States, followed by India, Japan  </a:t>
            </a:r>
            <a:r>
              <a:rPr lang="en-US" sz="1800" b="0" i="0" dirty="0">
                <a:solidFill>
                  <a:srgbClr val="0D0D0D"/>
                </a:solidFill>
                <a:effectLst/>
                <a:highlight>
                  <a:srgbClr val="FFFFFF"/>
                </a:highlight>
                <a:latin typeface="Constantia" panose="02030602050306030303" pitchFamily="18" charset="0"/>
              </a:rPr>
              <a:t>are the top contributors to Netflix's content library. These countries have a robust entertainment industry and produce diverse content that appeals to global audiences.</a:t>
            </a:r>
          </a:p>
          <a:p>
            <a:pPr>
              <a:buFont typeface="Wingdings" panose="05000000000000000000" pitchFamily="2" charset="2"/>
              <a:buChar char="§"/>
            </a:pPr>
            <a:r>
              <a:rPr lang="en-US" sz="1800" b="0" i="0" dirty="0">
                <a:solidFill>
                  <a:srgbClr val="0D0D0D"/>
                </a:solidFill>
                <a:effectLst/>
                <a:highlight>
                  <a:srgbClr val="FFFFFF"/>
                </a:highlight>
                <a:latin typeface="Constantia" panose="02030602050306030303" pitchFamily="18" charset="0"/>
              </a:rPr>
              <a:t>Titles with high IMDb scores tend to have correspondingly high TMDB scores, reflecting their overall popularity and quality. </a:t>
            </a:r>
            <a:r>
              <a:rPr lang="en-US" sz="1800" b="1" dirty="0">
                <a:solidFill>
                  <a:schemeClr val="accent5">
                    <a:lumMod val="50000"/>
                  </a:schemeClr>
                </a:solidFill>
                <a:highlight>
                  <a:srgbClr val="FFFFFF"/>
                </a:highlight>
                <a:latin typeface="Constantia" panose="02030602050306030303" pitchFamily="18" charset="0"/>
              </a:rPr>
              <a:t>In 2019 , TMDB score was the highest compared to IMDB score .</a:t>
            </a:r>
          </a:p>
          <a:p>
            <a:pPr algn="l">
              <a:buFont typeface="Wingdings" panose="05000000000000000000" pitchFamily="2" charset="2"/>
              <a:buChar char="§"/>
            </a:pPr>
            <a:endParaRPr lang="en-US" sz="1800" b="0" i="0" dirty="0">
              <a:solidFill>
                <a:srgbClr val="0D0D0D"/>
              </a:solidFill>
              <a:effectLst/>
              <a:highlight>
                <a:srgbClr val="FFFFFF"/>
              </a:highlight>
              <a:latin typeface="Constantia" panose="02030602050306030303" pitchFamily="18" charset="0"/>
            </a:endParaRPr>
          </a:p>
          <a:p>
            <a:pPr algn="l">
              <a:buFont typeface="Wingdings" panose="05000000000000000000" pitchFamily="2" charset="2"/>
              <a:buChar char="q"/>
            </a:pPr>
            <a:endParaRPr lang="en-US" sz="1800" b="0" i="0" dirty="0">
              <a:solidFill>
                <a:srgbClr val="0D0D0D"/>
              </a:solidFill>
              <a:effectLst/>
              <a:highlight>
                <a:srgbClr val="FFFFFF"/>
              </a:highlight>
              <a:latin typeface="Constantia" panose="02030602050306030303" pitchFamily="18" charset="0"/>
            </a:endParaRPr>
          </a:p>
          <a:p>
            <a:pPr>
              <a:buFont typeface="Wingdings" panose="05000000000000000000" pitchFamily="2" charset="2"/>
              <a:buChar char="q"/>
            </a:pPr>
            <a:endParaRPr lang="en-US" sz="1400" b="0" i="0" dirty="0">
              <a:solidFill>
                <a:srgbClr val="0D0D0D"/>
              </a:solidFill>
              <a:effectLst/>
              <a:highlight>
                <a:srgbClr val="FFFFFF"/>
              </a:highlight>
              <a:latin typeface="Söhne"/>
            </a:endParaRPr>
          </a:p>
          <a:p>
            <a:pPr algn="l">
              <a:buFont typeface="Wingdings" panose="05000000000000000000" pitchFamily="2" charset="2"/>
              <a:buChar char="q"/>
            </a:pPr>
            <a:endParaRPr lang="en-US" sz="1600" b="0" i="0" dirty="0">
              <a:solidFill>
                <a:srgbClr val="0D0D0D"/>
              </a:solidFill>
              <a:effectLst/>
              <a:highlight>
                <a:srgbClr val="FFFFFF"/>
              </a:highlight>
              <a:latin typeface="Constantia" panose="02030602050306030303" pitchFamily="18" charset="0"/>
            </a:endParaRPr>
          </a:p>
        </p:txBody>
      </p:sp>
    </p:spTree>
    <p:extLst>
      <p:ext uri="{BB962C8B-B14F-4D97-AF65-F5344CB8AC3E}">
        <p14:creationId xmlns:p14="http://schemas.microsoft.com/office/powerpoint/2010/main" val="3509629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989D-E132-3657-8035-892D207709CB}"/>
              </a:ext>
            </a:extLst>
          </p:cNvPr>
          <p:cNvSpPr>
            <a:spLocks noGrp="1"/>
          </p:cNvSpPr>
          <p:nvPr>
            <p:ph type="title"/>
          </p:nvPr>
        </p:nvSpPr>
        <p:spPr>
          <a:xfrm>
            <a:off x="838201" y="284443"/>
            <a:ext cx="9902588" cy="872003"/>
          </a:xfrm>
        </p:spPr>
        <p:txBody>
          <a:bodyPr>
            <a:normAutofit/>
          </a:bodyPr>
          <a:lstStyle/>
          <a:p>
            <a:r>
              <a:rPr lang="en-IN" sz="3600" b="1" dirty="0">
                <a:latin typeface="Constantia" panose="02030602050306030303" pitchFamily="18" charset="0"/>
              </a:rPr>
              <a:t>6.FINDINGS:</a:t>
            </a:r>
          </a:p>
        </p:txBody>
      </p:sp>
      <p:sp>
        <p:nvSpPr>
          <p:cNvPr id="4" name="Slide Number Placeholder 3">
            <a:extLst>
              <a:ext uri="{FF2B5EF4-FFF2-40B4-BE49-F238E27FC236}">
                <a16:creationId xmlns:a16="http://schemas.microsoft.com/office/drawing/2014/main" id="{0EAFACFC-9168-1099-95AC-BE38628C69C5}"/>
              </a:ext>
            </a:extLst>
          </p:cNvPr>
          <p:cNvSpPr>
            <a:spLocks noGrp="1"/>
          </p:cNvSpPr>
          <p:nvPr>
            <p:ph type="sldNum" sz="quarter" idx="12"/>
          </p:nvPr>
        </p:nvSpPr>
        <p:spPr/>
        <p:txBody>
          <a:bodyPr/>
          <a:lstStyle/>
          <a:p>
            <a:fld id="{48F63A3B-78C7-47BE-AE5E-E10140E04643}" type="slidenum">
              <a:rPr lang="en-US" smtClean="0"/>
              <a:t>23</a:t>
            </a:fld>
            <a:endParaRPr lang="en-US" dirty="0"/>
          </a:p>
        </p:txBody>
      </p:sp>
      <p:sp>
        <p:nvSpPr>
          <p:cNvPr id="11" name="Content Placeholder 10">
            <a:extLst>
              <a:ext uri="{FF2B5EF4-FFF2-40B4-BE49-F238E27FC236}">
                <a16:creationId xmlns:a16="http://schemas.microsoft.com/office/drawing/2014/main" id="{9289C157-A3D8-2EAF-601C-A3C89CEC2D88}"/>
              </a:ext>
            </a:extLst>
          </p:cNvPr>
          <p:cNvSpPr>
            <a:spLocks noGrp="1"/>
          </p:cNvSpPr>
          <p:nvPr>
            <p:ph idx="1"/>
          </p:nvPr>
        </p:nvSpPr>
        <p:spPr>
          <a:xfrm>
            <a:off x="430306" y="874060"/>
            <a:ext cx="10310483" cy="5847416"/>
          </a:xfrm>
        </p:spPr>
        <p:txBody>
          <a:bodyPr>
            <a:normAutofit/>
          </a:bodyPr>
          <a:lstStyle/>
          <a:p>
            <a:pPr>
              <a:buFont typeface="Wingdings" panose="05000000000000000000" pitchFamily="2" charset="2"/>
              <a:buChar char="q"/>
            </a:pPr>
            <a:endParaRPr lang="en-US" sz="1400" b="0" i="0" dirty="0">
              <a:solidFill>
                <a:srgbClr val="0D0D0D"/>
              </a:solidFill>
              <a:effectLst/>
              <a:highlight>
                <a:srgbClr val="FFFFFF"/>
              </a:highlight>
              <a:latin typeface="Söhne"/>
            </a:endParaRPr>
          </a:p>
          <a:p>
            <a:pPr algn="l">
              <a:buFont typeface="Wingdings" panose="05000000000000000000" pitchFamily="2" charset="2"/>
              <a:buChar char="§"/>
            </a:pPr>
            <a:r>
              <a:rPr lang="en-US" sz="1800" b="0" i="0" dirty="0">
                <a:solidFill>
                  <a:srgbClr val="0D0D0D"/>
                </a:solidFill>
                <a:effectLst/>
                <a:highlight>
                  <a:srgbClr val="FFFFFF"/>
                </a:highlight>
                <a:latin typeface="Constantia" panose="02030602050306030303" pitchFamily="18" charset="0"/>
              </a:rPr>
              <a:t>“</a:t>
            </a:r>
            <a:r>
              <a:rPr lang="en-US" sz="1800" b="1" i="0" dirty="0">
                <a:solidFill>
                  <a:schemeClr val="accent1">
                    <a:lumMod val="50000"/>
                  </a:schemeClr>
                </a:solidFill>
                <a:effectLst/>
                <a:highlight>
                  <a:srgbClr val="FFFFFF"/>
                </a:highlight>
                <a:latin typeface="Constantia" panose="02030602050306030303" pitchFamily="18" charset="0"/>
              </a:rPr>
              <a:t>Inception”, “Forrest Gump“ and “Breaking Bad</a:t>
            </a:r>
            <a:r>
              <a:rPr lang="en-US" sz="1800" b="0" i="0" dirty="0">
                <a:solidFill>
                  <a:srgbClr val="0D0D0D"/>
                </a:solidFill>
                <a:effectLst/>
                <a:highlight>
                  <a:srgbClr val="FFFFFF"/>
                </a:highlight>
                <a:latin typeface="Constantia" panose="02030602050306030303" pitchFamily="18" charset="0"/>
              </a:rPr>
              <a:t>" are among the top-rated titles based on IMDb votes. These titles have garnered significant viewer acclaim and are widely regarded as top favorites on Netflix.</a:t>
            </a:r>
          </a:p>
          <a:p>
            <a:pPr algn="l">
              <a:buFont typeface="Wingdings" panose="05000000000000000000" pitchFamily="2" charset="2"/>
              <a:buChar char="§"/>
            </a:pPr>
            <a:r>
              <a:rPr lang="en-US" sz="1800" b="1" i="0" dirty="0">
                <a:solidFill>
                  <a:schemeClr val="accent1">
                    <a:lumMod val="50000"/>
                  </a:schemeClr>
                </a:solidFill>
                <a:effectLst/>
                <a:highlight>
                  <a:srgbClr val="FFFFFF"/>
                </a:highlight>
                <a:latin typeface="Constantia" panose="02030602050306030303" pitchFamily="18" charset="0"/>
              </a:rPr>
              <a:t>TV shows </a:t>
            </a:r>
            <a:r>
              <a:rPr lang="en-US" sz="1800" b="0" i="0" dirty="0">
                <a:solidFill>
                  <a:srgbClr val="0D0D0D"/>
                </a:solidFill>
                <a:effectLst/>
                <a:highlight>
                  <a:srgbClr val="FFFFFF"/>
                </a:highlight>
                <a:latin typeface="Constantia" panose="02030602050306030303" pitchFamily="18" charset="0"/>
              </a:rPr>
              <a:t>exhibit a broader distribution of IMDb scores, reflecting the diversity of content and viewer preferences across episodes and seasons. </a:t>
            </a:r>
            <a:r>
              <a:rPr lang="en-US" sz="1800" dirty="0">
                <a:solidFill>
                  <a:srgbClr val="0D0D0D"/>
                </a:solidFill>
                <a:highlight>
                  <a:srgbClr val="FFFFFF"/>
                </a:highlight>
                <a:latin typeface="Constantia" panose="02030602050306030303" pitchFamily="18" charset="0"/>
              </a:rPr>
              <a:t>(</a:t>
            </a:r>
            <a:r>
              <a:rPr lang="en-US" sz="1800" b="1" dirty="0">
                <a:solidFill>
                  <a:srgbClr val="0D0D0D"/>
                </a:solidFill>
                <a:highlight>
                  <a:srgbClr val="FFFFFF"/>
                </a:highlight>
                <a:latin typeface="Constantia" panose="02030602050306030303" pitchFamily="18" charset="0"/>
              </a:rPr>
              <a:t>54%</a:t>
            </a:r>
            <a:r>
              <a:rPr lang="en-US" sz="1800" dirty="0">
                <a:solidFill>
                  <a:srgbClr val="0D0D0D"/>
                </a:solidFill>
                <a:highlight>
                  <a:srgbClr val="FFFFFF"/>
                </a:highlight>
                <a:latin typeface="Constantia" panose="02030602050306030303" pitchFamily="18" charset="0"/>
              </a:rPr>
              <a:t>)</a:t>
            </a:r>
          </a:p>
          <a:p>
            <a:pPr algn="l">
              <a:buFont typeface="Wingdings" panose="05000000000000000000" pitchFamily="2" charset="2"/>
              <a:buChar char="§"/>
            </a:pPr>
            <a:r>
              <a:rPr lang="en-US" sz="1800" b="1" i="0" dirty="0">
                <a:solidFill>
                  <a:schemeClr val="accent1">
                    <a:lumMod val="50000"/>
                  </a:schemeClr>
                </a:solidFill>
                <a:effectLst/>
                <a:highlight>
                  <a:srgbClr val="FFFFFF"/>
                </a:highlight>
                <a:latin typeface="Constantia" panose="02030602050306030303" pitchFamily="18" charset="0"/>
              </a:rPr>
              <a:t>Kareena Kapoor Khan, Boman Irani, Shah Rukh Khan</a:t>
            </a:r>
            <a:r>
              <a:rPr lang="en-US" sz="1800" b="0" i="0" dirty="0">
                <a:solidFill>
                  <a:srgbClr val="0D0D0D"/>
                </a:solidFill>
                <a:effectLst/>
                <a:highlight>
                  <a:srgbClr val="FFFFFF"/>
                </a:highlight>
                <a:latin typeface="Constantia" panose="02030602050306030303" pitchFamily="18" charset="0"/>
              </a:rPr>
              <a:t> and </a:t>
            </a:r>
            <a:r>
              <a:rPr lang="en-US" sz="1800" b="1" i="0" dirty="0">
                <a:solidFill>
                  <a:schemeClr val="accent1">
                    <a:lumMod val="50000"/>
                  </a:schemeClr>
                </a:solidFill>
                <a:effectLst/>
                <a:highlight>
                  <a:srgbClr val="FFFFFF"/>
                </a:highlight>
                <a:latin typeface="Constantia" panose="02030602050306030303" pitchFamily="18" charset="0"/>
              </a:rPr>
              <a:t>Takahiro Sakurai </a:t>
            </a:r>
            <a:r>
              <a:rPr lang="en-US" sz="1800" b="0" i="0" dirty="0">
                <a:solidFill>
                  <a:srgbClr val="0D0D0D"/>
                </a:solidFill>
                <a:effectLst/>
                <a:highlight>
                  <a:srgbClr val="FFFFFF"/>
                </a:highlight>
                <a:latin typeface="Constantia" panose="02030602050306030303" pitchFamily="18" charset="0"/>
              </a:rPr>
              <a:t>have appeared in multiple titles across different genres in </a:t>
            </a:r>
            <a:r>
              <a:rPr lang="en-US" sz="1800" b="1" i="0" dirty="0" err="1">
                <a:solidFill>
                  <a:srgbClr val="002060"/>
                </a:solidFill>
                <a:effectLst/>
                <a:highlight>
                  <a:srgbClr val="FFFFFF"/>
                </a:highlight>
                <a:latin typeface="Constantia" panose="02030602050306030303" pitchFamily="18" charset="0"/>
              </a:rPr>
              <a:t>bollywood</a:t>
            </a:r>
            <a:r>
              <a:rPr lang="en-US" sz="1800" b="0" i="0" dirty="0">
                <a:solidFill>
                  <a:srgbClr val="0D0D0D"/>
                </a:solidFill>
                <a:effectLst/>
                <a:highlight>
                  <a:srgbClr val="FFFFFF"/>
                </a:highlight>
                <a:latin typeface="Constantia" panose="02030602050306030303" pitchFamily="18" charset="0"/>
              </a:rPr>
              <a:t>. Their frequent presence in Netflix's content highlights their popularity and versatility as actors.</a:t>
            </a:r>
            <a:endParaRPr lang="en-US" sz="1800" dirty="0">
              <a:solidFill>
                <a:srgbClr val="0D0D0D"/>
              </a:solidFill>
              <a:highlight>
                <a:srgbClr val="FFFFFF"/>
              </a:highlight>
              <a:latin typeface="Constantia" panose="02030602050306030303" pitchFamily="18" charset="0"/>
            </a:endParaRPr>
          </a:p>
          <a:p>
            <a:pPr algn="l">
              <a:buFont typeface="Wingdings" panose="05000000000000000000" pitchFamily="2" charset="2"/>
              <a:buChar char="§"/>
            </a:pPr>
            <a:r>
              <a:rPr lang="en-US" sz="1800" b="0" i="0" dirty="0">
                <a:solidFill>
                  <a:srgbClr val="0D0D0D"/>
                </a:solidFill>
                <a:effectLst/>
                <a:highlight>
                  <a:srgbClr val="FFFFFF"/>
                </a:highlight>
                <a:latin typeface="Constantia" panose="02030602050306030303" pitchFamily="18" charset="0"/>
              </a:rPr>
              <a:t>Directors like </a:t>
            </a:r>
            <a:r>
              <a:rPr lang="en-US" sz="1800" b="1" i="0" dirty="0">
                <a:solidFill>
                  <a:schemeClr val="accent1">
                    <a:lumMod val="50000"/>
                  </a:schemeClr>
                </a:solidFill>
                <a:effectLst/>
                <a:highlight>
                  <a:srgbClr val="FFFFFF"/>
                </a:highlight>
                <a:latin typeface="Constantia" panose="02030602050306030303" pitchFamily="18" charset="0"/>
              </a:rPr>
              <a:t>Lenin Bharathi, Alex Siddons and Alastair Fothergill</a:t>
            </a:r>
            <a:r>
              <a:rPr lang="en-US" sz="1800" b="0" i="0" dirty="0">
                <a:solidFill>
                  <a:srgbClr val="0D0D0D"/>
                </a:solidFill>
                <a:effectLst/>
                <a:highlight>
                  <a:srgbClr val="FFFFFF"/>
                </a:highlight>
                <a:latin typeface="Constantia" panose="02030602050306030303" pitchFamily="18" charset="0"/>
              </a:rPr>
              <a:t> have consistently produced titles with high IMDb scores. Their directorial style and storytelling prowess contribute to the success and acclaim of their Netflix projects.</a:t>
            </a:r>
          </a:p>
          <a:p>
            <a:pPr algn="l">
              <a:buFont typeface="Wingdings" panose="05000000000000000000" pitchFamily="2" charset="2"/>
              <a:buChar char="q"/>
            </a:pPr>
            <a:endParaRPr lang="en-US" sz="1800" b="0" i="0" dirty="0">
              <a:solidFill>
                <a:srgbClr val="0D0D0D"/>
              </a:solidFill>
              <a:effectLst/>
              <a:highlight>
                <a:srgbClr val="FFFFFF"/>
              </a:highlight>
              <a:latin typeface="Constantia" panose="02030602050306030303" pitchFamily="18" charset="0"/>
            </a:endParaRPr>
          </a:p>
          <a:p>
            <a:pPr algn="l">
              <a:buFont typeface="Wingdings" panose="05000000000000000000" pitchFamily="2" charset="2"/>
              <a:buChar char="q"/>
            </a:pPr>
            <a:endParaRPr lang="en-US" sz="2000" dirty="0">
              <a:solidFill>
                <a:srgbClr val="0D0D0D"/>
              </a:solidFill>
              <a:highlight>
                <a:srgbClr val="FFFFFF"/>
              </a:highlight>
              <a:latin typeface="Constantia" panose="02030602050306030303" pitchFamily="18" charset="0"/>
            </a:endParaRPr>
          </a:p>
          <a:p>
            <a:pPr algn="l">
              <a:buFont typeface="Wingdings" panose="05000000000000000000" pitchFamily="2" charset="2"/>
              <a:buChar char="q"/>
            </a:pPr>
            <a:endParaRPr lang="en-US" sz="2000" b="0" i="0" dirty="0">
              <a:solidFill>
                <a:srgbClr val="0D0D0D"/>
              </a:solidFill>
              <a:effectLst/>
              <a:highlight>
                <a:srgbClr val="FFFFFF"/>
              </a:highlight>
              <a:latin typeface="Constantia" panose="02030602050306030303" pitchFamily="18" charset="0"/>
            </a:endParaRPr>
          </a:p>
          <a:p>
            <a:pPr algn="l">
              <a:buFont typeface="Wingdings" panose="05000000000000000000" pitchFamily="2" charset="2"/>
              <a:buChar char="q"/>
            </a:pPr>
            <a:endParaRPr lang="en-US" sz="2000" b="0" i="0" dirty="0">
              <a:solidFill>
                <a:srgbClr val="0D0D0D"/>
              </a:solidFill>
              <a:effectLst/>
              <a:highlight>
                <a:srgbClr val="FFFFFF"/>
              </a:highlight>
              <a:latin typeface="Constantia" panose="02030602050306030303" pitchFamily="18" charset="0"/>
            </a:endParaRPr>
          </a:p>
          <a:p>
            <a:pPr algn="l">
              <a:buFont typeface="Wingdings" panose="05000000000000000000" pitchFamily="2" charset="2"/>
              <a:buChar char="q"/>
            </a:pPr>
            <a:endParaRPr lang="en-US" sz="2000" b="0" i="0" dirty="0">
              <a:solidFill>
                <a:srgbClr val="0D0D0D"/>
              </a:solidFill>
              <a:effectLst/>
              <a:highlight>
                <a:srgbClr val="FFFFFF"/>
              </a:highlight>
              <a:latin typeface="Constantia" panose="02030602050306030303" pitchFamily="18" charset="0"/>
            </a:endParaRPr>
          </a:p>
          <a:p>
            <a:pPr algn="l">
              <a:buFont typeface="Wingdings" panose="05000000000000000000" pitchFamily="2" charset="2"/>
              <a:buChar char="q"/>
            </a:pPr>
            <a:endParaRPr lang="en-US" sz="2000" b="1" dirty="0">
              <a:solidFill>
                <a:schemeClr val="accent5">
                  <a:lumMod val="50000"/>
                </a:schemeClr>
              </a:solidFill>
              <a:highlight>
                <a:srgbClr val="FFFFFF"/>
              </a:highlight>
              <a:latin typeface="Constantia" panose="02030602050306030303" pitchFamily="18" charset="0"/>
            </a:endParaRPr>
          </a:p>
          <a:p>
            <a:pPr algn="l">
              <a:buFont typeface="Wingdings" panose="05000000000000000000" pitchFamily="2" charset="2"/>
              <a:buChar char="q"/>
            </a:pPr>
            <a:endParaRPr lang="en-US" sz="2000" b="1" dirty="0">
              <a:solidFill>
                <a:schemeClr val="accent5">
                  <a:lumMod val="50000"/>
                </a:schemeClr>
              </a:solidFill>
              <a:highlight>
                <a:srgbClr val="FFFFFF"/>
              </a:highlight>
              <a:latin typeface="Constantia" panose="02030602050306030303" pitchFamily="18" charset="0"/>
            </a:endParaRPr>
          </a:p>
          <a:p>
            <a:pPr algn="l">
              <a:buFont typeface="Wingdings" panose="05000000000000000000" pitchFamily="2" charset="2"/>
              <a:buChar char="q"/>
            </a:pPr>
            <a:endParaRPr lang="en-US" sz="2000" b="0" i="0" dirty="0">
              <a:solidFill>
                <a:srgbClr val="0D0D0D"/>
              </a:solidFill>
              <a:effectLst/>
              <a:highlight>
                <a:srgbClr val="FFFFFF"/>
              </a:highlight>
              <a:latin typeface="Constantia" panose="02030602050306030303" pitchFamily="18" charset="0"/>
            </a:endParaRPr>
          </a:p>
          <a:p>
            <a:pPr algn="l">
              <a:buFont typeface="Wingdings" panose="05000000000000000000" pitchFamily="2" charset="2"/>
              <a:buChar char="q"/>
            </a:pPr>
            <a:endParaRPr lang="en-US" sz="2000" b="0" i="0" dirty="0">
              <a:solidFill>
                <a:srgbClr val="0D0D0D"/>
              </a:solidFill>
              <a:effectLst/>
              <a:highlight>
                <a:srgbClr val="FFFFFF"/>
              </a:highlight>
              <a:latin typeface="Constantia" panose="02030602050306030303" pitchFamily="18" charset="0"/>
            </a:endParaRPr>
          </a:p>
          <a:p>
            <a:pPr algn="l">
              <a:buFont typeface="Wingdings" panose="05000000000000000000" pitchFamily="2" charset="2"/>
              <a:buChar char="q"/>
            </a:pPr>
            <a:endParaRPr lang="en-US" sz="1600" b="0" i="0" dirty="0">
              <a:solidFill>
                <a:srgbClr val="0D0D0D"/>
              </a:solidFill>
              <a:effectLst/>
              <a:highlight>
                <a:srgbClr val="FFFFFF"/>
              </a:highlight>
              <a:latin typeface="Constantia" panose="02030602050306030303" pitchFamily="18" charset="0"/>
            </a:endParaRPr>
          </a:p>
        </p:txBody>
      </p:sp>
    </p:spTree>
    <p:extLst>
      <p:ext uri="{BB962C8B-B14F-4D97-AF65-F5344CB8AC3E}">
        <p14:creationId xmlns:p14="http://schemas.microsoft.com/office/powerpoint/2010/main" val="712709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989D-E132-3657-8035-892D207709CB}"/>
              </a:ext>
            </a:extLst>
          </p:cNvPr>
          <p:cNvSpPr>
            <a:spLocks noGrp="1"/>
          </p:cNvSpPr>
          <p:nvPr>
            <p:ph type="title"/>
          </p:nvPr>
        </p:nvSpPr>
        <p:spPr>
          <a:xfrm>
            <a:off x="838200" y="365126"/>
            <a:ext cx="9902588" cy="872003"/>
          </a:xfrm>
        </p:spPr>
        <p:txBody>
          <a:bodyPr>
            <a:normAutofit/>
          </a:bodyPr>
          <a:lstStyle/>
          <a:p>
            <a:r>
              <a:rPr lang="en-IN" sz="3600" b="1" dirty="0">
                <a:latin typeface="Constantia" panose="02030602050306030303" pitchFamily="18" charset="0"/>
              </a:rPr>
              <a:t>7.Recommendations:</a:t>
            </a:r>
          </a:p>
        </p:txBody>
      </p:sp>
      <p:sp>
        <p:nvSpPr>
          <p:cNvPr id="4" name="Slide Number Placeholder 3">
            <a:extLst>
              <a:ext uri="{FF2B5EF4-FFF2-40B4-BE49-F238E27FC236}">
                <a16:creationId xmlns:a16="http://schemas.microsoft.com/office/drawing/2014/main" id="{0EAFACFC-9168-1099-95AC-BE38628C69C5}"/>
              </a:ext>
            </a:extLst>
          </p:cNvPr>
          <p:cNvSpPr>
            <a:spLocks noGrp="1"/>
          </p:cNvSpPr>
          <p:nvPr>
            <p:ph type="sldNum" sz="quarter" idx="12"/>
          </p:nvPr>
        </p:nvSpPr>
        <p:spPr/>
        <p:txBody>
          <a:bodyPr/>
          <a:lstStyle/>
          <a:p>
            <a:fld id="{48F63A3B-78C7-47BE-AE5E-E10140E04643}" type="slidenum">
              <a:rPr lang="en-US" smtClean="0"/>
              <a:t>24</a:t>
            </a:fld>
            <a:endParaRPr lang="en-US" dirty="0"/>
          </a:p>
        </p:txBody>
      </p:sp>
      <p:sp>
        <p:nvSpPr>
          <p:cNvPr id="11" name="Content Placeholder 10">
            <a:extLst>
              <a:ext uri="{FF2B5EF4-FFF2-40B4-BE49-F238E27FC236}">
                <a16:creationId xmlns:a16="http://schemas.microsoft.com/office/drawing/2014/main" id="{9289C157-A3D8-2EAF-601C-A3C89CEC2D88}"/>
              </a:ext>
            </a:extLst>
          </p:cNvPr>
          <p:cNvSpPr>
            <a:spLocks noGrp="1"/>
          </p:cNvSpPr>
          <p:nvPr>
            <p:ph idx="1"/>
          </p:nvPr>
        </p:nvSpPr>
        <p:spPr>
          <a:xfrm>
            <a:off x="430306" y="1143000"/>
            <a:ext cx="10310483" cy="5578475"/>
          </a:xfrm>
        </p:spPr>
        <p:txBody>
          <a:bodyPr>
            <a:normAutofit/>
          </a:bodyPr>
          <a:lstStyle/>
          <a:p>
            <a:pPr>
              <a:buFont typeface="Wingdings" panose="05000000000000000000" pitchFamily="2" charset="2"/>
              <a:buChar char="Ø"/>
            </a:pPr>
            <a:r>
              <a:rPr lang="en-US" sz="1800" dirty="0">
                <a:solidFill>
                  <a:srgbClr val="0D0D0D"/>
                </a:solidFill>
                <a:highlight>
                  <a:srgbClr val="FFFFFF"/>
                </a:highlight>
                <a:latin typeface="Constantia" panose="02030602050306030303" pitchFamily="18" charset="0"/>
              </a:rPr>
              <a:t> </a:t>
            </a:r>
            <a:r>
              <a:rPr lang="en-US" sz="2000" b="0" i="0" dirty="0">
                <a:solidFill>
                  <a:srgbClr val="0D0D0D"/>
                </a:solidFill>
                <a:effectLst/>
                <a:highlight>
                  <a:srgbClr val="FFFFFF"/>
                </a:highlight>
                <a:latin typeface="Constantia" panose="02030602050306030303" pitchFamily="18" charset="0"/>
              </a:rPr>
              <a:t>Recommend adjusting content release strategies or production efforts based on the trends observed in titles released each year to align with audience demand and industry trends.</a:t>
            </a:r>
          </a:p>
          <a:p>
            <a:pPr>
              <a:buFont typeface="Wingdings" panose="05000000000000000000" pitchFamily="2" charset="2"/>
              <a:buChar char="Ø"/>
            </a:pPr>
            <a:r>
              <a:rPr lang="en-US" sz="2000" b="0" i="0" dirty="0">
                <a:solidFill>
                  <a:srgbClr val="0D0D0D"/>
                </a:solidFill>
                <a:effectLst/>
                <a:highlight>
                  <a:srgbClr val="FFFFFF"/>
                </a:highlight>
                <a:latin typeface="Constantia" panose="02030602050306030303" pitchFamily="18" charset="0"/>
              </a:rPr>
              <a:t>Suggest considering viewer preferences for specific runtime lengths when planning content production or recommending titles to users.</a:t>
            </a:r>
          </a:p>
          <a:p>
            <a:pPr>
              <a:buFont typeface="Wingdings" panose="05000000000000000000" pitchFamily="2" charset="2"/>
              <a:buChar char="Ø"/>
            </a:pPr>
            <a:r>
              <a:rPr lang="en-US" sz="2000" b="0" i="0" dirty="0">
                <a:solidFill>
                  <a:srgbClr val="0D0D0D"/>
                </a:solidFill>
                <a:effectLst/>
                <a:highlight>
                  <a:srgbClr val="FFFFFF"/>
                </a:highlight>
                <a:latin typeface="Constantia" panose="02030602050306030303" pitchFamily="18" charset="0"/>
              </a:rPr>
              <a:t>If there's a correlation between the number of seasons and IMDb scores, recommend investing in series with longer durations or exploring strategies to improve the quality of long-running shows.</a:t>
            </a:r>
          </a:p>
          <a:p>
            <a:pPr>
              <a:buFont typeface="Wingdings" panose="05000000000000000000" pitchFamily="2" charset="2"/>
              <a:buChar char="Ø"/>
            </a:pPr>
            <a:r>
              <a:rPr lang="en-US" sz="2000" b="0" i="0" dirty="0">
                <a:solidFill>
                  <a:srgbClr val="0D0D0D"/>
                </a:solidFill>
                <a:effectLst/>
                <a:highlight>
                  <a:srgbClr val="FFFFFF"/>
                </a:highlight>
                <a:latin typeface="Constantia" panose="02030602050306030303" pitchFamily="18" charset="0"/>
              </a:rPr>
              <a:t>Explore expanding content in trending genres like "Fantasy" and "Science Fiction" to capitalize on growing viewer interest</a:t>
            </a:r>
            <a:r>
              <a:rPr lang="en-US" sz="1400" b="0" i="0" dirty="0">
                <a:solidFill>
                  <a:srgbClr val="0D0D0D"/>
                </a:solidFill>
                <a:effectLst/>
                <a:highlight>
                  <a:srgbClr val="FFFFFF"/>
                </a:highlight>
                <a:latin typeface="Söhne"/>
              </a:rPr>
              <a:t>.</a:t>
            </a:r>
          </a:p>
          <a:p>
            <a:pPr>
              <a:buFont typeface="Wingdings" panose="05000000000000000000" pitchFamily="2" charset="2"/>
              <a:buChar char="Ø"/>
            </a:pPr>
            <a:r>
              <a:rPr lang="en-US" sz="2000" b="0" i="0" dirty="0">
                <a:solidFill>
                  <a:srgbClr val="0D0D0D"/>
                </a:solidFill>
                <a:effectLst/>
                <a:highlight>
                  <a:srgbClr val="FFFFFF"/>
                </a:highlight>
                <a:latin typeface="Constantia" panose="02030602050306030303" pitchFamily="18" charset="0"/>
              </a:rPr>
              <a:t>While expanding seasons can be beneficial for certain series, ensure that the quality of content remains high throughout to maintain viewer satisfaction and ratings.</a:t>
            </a:r>
          </a:p>
          <a:p>
            <a:pPr>
              <a:buFont typeface="Wingdings" panose="05000000000000000000" pitchFamily="2" charset="2"/>
              <a:buChar char="Ø"/>
            </a:pPr>
            <a:r>
              <a:rPr lang="en-US" sz="2000" b="0" i="0" dirty="0">
                <a:solidFill>
                  <a:srgbClr val="0D0D0D"/>
                </a:solidFill>
                <a:effectLst/>
                <a:highlight>
                  <a:srgbClr val="FFFFFF"/>
                </a:highlight>
                <a:latin typeface="Constantia" panose="02030602050306030303" pitchFamily="18" charset="0"/>
              </a:rPr>
              <a:t>Provide suggestions for content optimization based on the comparison between movie and TV show IMDb scores, such as allocating resources more effectively between these two content types.</a:t>
            </a:r>
          </a:p>
          <a:p>
            <a:pPr>
              <a:buFont typeface="Wingdings" panose="05000000000000000000" pitchFamily="2" charset="2"/>
              <a:buChar char="q"/>
            </a:pPr>
            <a:endParaRPr lang="en-US" sz="2000" b="0" i="0" dirty="0">
              <a:solidFill>
                <a:srgbClr val="0D0D0D"/>
              </a:solidFill>
              <a:effectLst/>
              <a:highlight>
                <a:srgbClr val="FFFFFF"/>
              </a:highlight>
              <a:latin typeface="Constantia" panose="02030602050306030303" pitchFamily="18" charset="0"/>
            </a:endParaRPr>
          </a:p>
          <a:p>
            <a:pPr>
              <a:buFont typeface="Wingdings" panose="05000000000000000000" pitchFamily="2" charset="2"/>
              <a:buChar char="q"/>
            </a:pPr>
            <a:endParaRPr lang="en-US" sz="2000" b="0" i="0" dirty="0">
              <a:solidFill>
                <a:srgbClr val="0D0D0D"/>
              </a:solidFill>
              <a:effectLst/>
              <a:highlight>
                <a:srgbClr val="FFFFFF"/>
              </a:highlight>
              <a:latin typeface="Constantia" panose="02030602050306030303" pitchFamily="18" charset="0"/>
            </a:endParaRPr>
          </a:p>
          <a:p>
            <a:pPr>
              <a:buFont typeface="Wingdings" panose="05000000000000000000" pitchFamily="2" charset="2"/>
              <a:buChar char="q"/>
            </a:pPr>
            <a:endParaRPr lang="en-US" sz="2000" b="0" i="0" dirty="0">
              <a:solidFill>
                <a:srgbClr val="0D0D0D"/>
              </a:solidFill>
              <a:effectLst/>
              <a:highlight>
                <a:srgbClr val="FFFFFF"/>
              </a:highlight>
              <a:latin typeface="Constantia" panose="02030602050306030303" pitchFamily="18" charset="0"/>
            </a:endParaRPr>
          </a:p>
          <a:p>
            <a:pPr algn="l">
              <a:buFont typeface="Wingdings" panose="05000000000000000000" pitchFamily="2" charset="2"/>
              <a:buChar char="q"/>
            </a:pPr>
            <a:endParaRPr lang="en-US" sz="1600" b="0" i="0" dirty="0">
              <a:solidFill>
                <a:srgbClr val="0D0D0D"/>
              </a:solidFill>
              <a:effectLst/>
              <a:highlight>
                <a:srgbClr val="FFFFFF"/>
              </a:highlight>
              <a:latin typeface="Constantia" panose="02030602050306030303" pitchFamily="18" charset="0"/>
            </a:endParaRPr>
          </a:p>
        </p:txBody>
      </p:sp>
    </p:spTree>
    <p:extLst>
      <p:ext uri="{BB962C8B-B14F-4D97-AF65-F5344CB8AC3E}">
        <p14:creationId xmlns:p14="http://schemas.microsoft.com/office/powerpoint/2010/main" val="2418289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1730391" y="3294529"/>
            <a:ext cx="9623409" cy="1898966"/>
          </a:xfrm>
        </p:spPr>
        <p:txBody>
          <a:bodyPr vert="horz" lIns="91440" tIns="45720" rIns="91440" bIns="45720" rtlCol="0" anchor="ctr">
            <a:noAutofit/>
          </a:bodyPr>
          <a:lstStyle/>
          <a:p>
            <a:pPr algn="r"/>
            <a:r>
              <a:rPr lang="en-US" b="1" i="1" kern="1200" dirty="0">
                <a:solidFill>
                  <a:schemeClr val="bg1"/>
                </a:solidFill>
                <a:latin typeface="Agency FB" panose="020B0503020202020204" pitchFamily="34" charset="0"/>
                <a:cs typeface="Aharoni" panose="02010803020104030203" pitchFamily="2" charset="-79"/>
              </a:rPr>
              <a:t>THANK YOU….</a:t>
            </a: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109302" y="4766119"/>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solidFill>
                  <a:schemeClr val="bg1"/>
                </a:solidFill>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25</a:t>
            </a:fld>
            <a:endParaRPr lang="en-US" dirty="0"/>
          </a:p>
        </p:txBody>
      </p:sp>
    </p:spTree>
    <p:extLst>
      <p:ext uri="{BB962C8B-B14F-4D97-AF65-F5344CB8AC3E}">
        <p14:creationId xmlns:p14="http://schemas.microsoft.com/office/powerpoint/2010/main" val="417470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873133" y="362575"/>
            <a:ext cx="9623409" cy="5285187"/>
          </a:xfrm>
        </p:spPr>
        <p:txBody>
          <a:bodyPr vert="horz" lIns="91440" tIns="45720" rIns="91440" bIns="45720" rtlCol="0"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3600" b="1" u="sng" kern="1200" dirty="0">
                <a:latin typeface="Constantia" panose="02030602050306030303" pitchFamily="18" charset="0"/>
                <a:cs typeface="Aharoni" panose="02010803020104030203" pitchFamily="2" charset="-79"/>
              </a:rPr>
              <a:t>1.INTRODUCTION :</a:t>
            </a:r>
            <a:br>
              <a:rPr lang="en-US" sz="3600" b="1" u="sng" kern="1200" dirty="0">
                <a:latin typeface="Constantia" panose="02030602050306030303" pitchFamily="18" charset="0"/>
                <a:cs typeface="Aharoni" panose="02010803020104030203" pitchFamily="2" charset="-79"/>
              </a:rPr>
            </a:br>
            <a:br>
              <a:rPr lang="en-US" sz="2800" b="1" kern="1200" dirty="0">
                <a:latin typeface="Agency FB" panose="020B0503020202020204" pitchFamily="34" charset="0"/>
                <a:cs typeface="Aharoni" panose="02010803020104030203" pitchFamily="2" charset="-79"/>
              </a:rPr>
            </a:br>
            <a:r>
              <a:rPr kumimoji="0" lang="en-US" altLang="en-US" sz="2000" u="none" strike="noStrike" cap="none" normalizeH="0" baseline="0" dirty="0">
                <a:ln>
                  <a:noFill/>
                </a:ln>
                <a:effectLst/>
                <a:latin typeface="Constantia" panose="02030602050306030303" pitchFamily="18" charset="0"/>
              </a:rPr>
              <a:t>Netflix is a leading global streaming platform that offers a wide range of movies, TV shows, documentaries, and original content to its subscribers.</a:t>
            </a:r>
            <a:br>
              <a:rPr kumimoji="0" lang="en-US" altLang="en-US" sz="2000" u="none" strike="noStrike" cap="none" normalizeH="0" baseline="0" dirty="0">
                <a:ln>
                  <a:noFill/>
                </a:ln>
                <a:effectLst/>
                <a:latin typeface="Constantia" panose="02030602050306030303" pitchFamily="18" charset="0"/>
              </a:rPr>
            </a:br>
            <a:r>
              <a:rPr kumimoji="0" lang="en-US" altLang="en-US" sz="2000" u="none" strike="noStrike" cap="none" normalizeH="0" baseline="0" dirty="0">
                <a:ln>
                  <a:noFill/>
                </a:ln>
                <a:effectLst/>
                <a:latin typeface="Constantia" panose="02030602050306030303" pitchFamily="18" charset="0"/>
              </a:rPr>
              <a:t>In recent years, Netflix has expanded its original content production, creating award-winning series and films that have gained popularity and critical acclaim. Analyzing a dataset from Netflix can provide valuable insights into viewer preferences, content trends, and the effectiveness of Netflix's content strategy. </a:t>
            </a:r>
            <a:endParaRPr lang="en-US" sz="2000" kern="1200" dirty="0">
              <a:latin typeface="Constantia" panose="02030602050306030303" pitchFamily="18" charset="0"/>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109302" y="4766119"/>
            <a:ext cx="8629357" cy="1281070"/>
          </a:xfrm>
        </p:spPr>
        <p:txBody>
          <a:bodyPr vert="horz" lIns="91440" tIns="45720" rIns="91440" bIns="45720" rtlCol="0">
            <a:normAutofit fontScale="92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3</a:t>
            </a:fld>
            <a:endParaRPr lang="en-US" dirty="0"/>
          </a:p>
        </p:txBody>
      </p:sp>
      <p:sp>
        <p:nvSpPr>
          <p:cNvPr id="8" name="Rectangle 4">
            <a:extLst>
              <a:ext uri="{FF2B5EF4-FFF2-40B4-BE49-F238E27FC236}">
                <a16:creationId xmlns:a16="http://schemas.microsoft.com/office/drawing/2014/main" id="{284F6683-9C15-7742-6845-3829137B785C}"/>
              </a:ext>
            </a:extLst>
          </p:cNvPr>
          <p:cNvSpPr>
            <a:spLocks noChangeArrowheads="1"/>
          </p:cNvSpPr>
          <p:nvPr/>
        </p:nvSpPr>
        <p:spPr bwMode="auto">
          <a:xfrm>
            <a:off x="0" y="0"/>
            <a:ext cx="56848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4229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989D-E132-3657-8035-892D207709CB}"/>
              </a:ext>
            </a:extLst>
          </p:cNvPr>
          <p:cNvSpPr>
            <a:spLocks noGrp="1"/>
          </p:cNvSpPr>
          <p:nvPr>
            <p:ph type="title"/>
          </p:nvPr>
        </p:nvSpPr>
        <p:spPr>
          <a:xfrm>
            <a:off x="838200" y="365125"/>
            <a:ext cx="10515600" cy="781287"/>
          </a:xfrm>
        </p:spPr>
        <p:txBody>
          <a:bodyPr>
            <a:normAutofit/>
          </a:bodyPr>
          <a:lstStyle/>
          <a:p>
            <a:r>
              <a:rPr lang="en-US" sz="3600" b="1" dirty="0">
                <a:latin typeface="Constantia" panose="02030602050306030303" pitchFamily="18" charset="0"/>
              </a:rPr>
              <a:t>2.OBJECTIVES:</a:t>
            </a:r>
            <a:endParaRPr lang="en-IN" sz="3600" b="1" dirty="0">
              <a:latin typeface="Constantia" panose="02030602050306030303" pitchFamily="18" charset="0"/>
            </a:endParaRPr>
          </a:p>
        </p:txBody>
      </p:sp>
      <p:sp>
        <p:nvSpPr>
          <p:cNvPr id="4" name="Slide Number Placeholder 3">
            <a:extLst>
              <a:ext uri="{FF2B5EF4-FFF2-40B4-BE49-F238E27FC236}">
                <a16:creationId xmlns:a16="http://schemas.microsoft.com/office/drawing/2014/main" id="{0EAFACFC-9168-1099-95AC-BE38628C69C5}"/>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11" name="Content Placeholder 10">
            <a:extLst>
              <a:ext uri="{FF2B5EF4-FFF2-40B4-BE49-F238E27FC236}">
                <a16:creationId xmlns:a16="http://schemas.microsoft.com/office/drawing/2014/main" id="{9289C157-A3D8-2EAF-601C-A3C89CEC2D88}"/>
              </a:ext>
            </a:extLst>
          </p:cNvPr>
          <p:cNvSpPr>
            <a:spLocks noGrp="1"/>
          </p:cNvSpPr>
          <p:nvPr>
            <p:ph idx="1"/>
          </p:nvPr>
        </p:nvSpPr>
        <p:spPr>
          <a:xfrm>
            <a:off x="838200" y="1447065"/>
            <a:ext cx="9902588" cy="4339987"/>
          </a:xfrm>
        </p:spPr>
        <p:txBody>
          <a:bodyPr>
            <a:normAutofit/>
          </a:bodyPr>
          <a:lstStyle/>
          <a:p>
            <a:pPr algn="l">
              <a:buFont typeface="Wingdings" panose="05000000000000000000" pitchFamily="2" charset="2"/>
              <a:buChar char="§"/>
            </a:pPr>
            <a:r>
              <a:rPr lang="en-US" sz="1900" b="0" i="0" dirty="0">
                <a:solidFill>
                  <a:srgbClr val="0D0D0D"/>
                </a:solidFill>
                <a:effectLst/>
                <a:highlight>
                  <a:srgbClr val="FFFFFF"/>
                </a:highlight>
                <a:latin typeface="Constantia" panose="02030602050306030303" pitchFamily="18" charset="0"/>
              </a:rPr>
              <a:t> </a:t>
            </a:r>
            <a:r>
              <a:rPr lang="en-US" sz="2000" b="0" i="0" dirty="0">
                <a:solidFill>
                  <a:srgbClr val="0D0D0D"/>
                </a:solidFill>
                <a:effectLst/>
                <a:highlight>
                  <a:srgbClr val="FFFFFF"/>
                </a:highlight>
                <a:latin typeface="Constantia" panose="02030602050306030303" pitchFamily="18" charset="0"/>
              </a:rPr>
              <a:t>Analyze viewer preferences by genre, age certification, and runtime to identify popular content types.</a:t>
            </a:r>
          </a:p>
          <a:p>
            <a:pPr algn="l">
              <a:buFont typeface="Wingdings" panose="05000000000000000000" pitchFamily="2" charset="2"/>
              <a:buChar char="§"/>
            </a:pPr>
            <a:r>
              <a:rPr lang="en-US" sz="2000" b="0" i="0" dirty="0">
                <a:solidFill>
                  <a:srgbClr val="0D0D0D"/>
                </a:solidFill>
                <a:effectLst/>
                <a:highlight>
                  <a:srgbClr val="FFFFFF"/>
                </a:highlight>
                <a:latin typeface="Constantia" panose="02030602050306030303" pitchFamily="18" charset="0"/>
              </a:rPr>
              <a:t>Evaluate the performance of titles based on IMDb scores, IMDb votes, TMDB popularity and TMDB score over time.</a:t>
            </a:r>
          </a:p>
          <a:p>
            <a:pPr>
              <a:buFont typeface="Wingdings" panose="05000000000000000000" pitchFamily="2" charset="2"/>
              <a:buChar char="§"/>
            </a:pPr>
            <a:r>
              <a:rPr lang="en-US" sz="2000" b="0" i="0" dirty="0">
                <a:solidFill>
                  <a:srgbClr val="0D0D0D"/>
                </a:solidFill>
                <a:effectLst/>
                <a:highlight>
                  <a:srgbClr val="FFFFFF"/>
                </a:highlight>
                <a:latin typeface="Constantia" panose="02030602050306030303" pitchFamily="18" charset="0"/>
              </a:rPr>
              <a:t> Explore the relationship between production countries and genres to understand content localization trends.</a:t>
            </a:r>
          </a:p>
          <a:p>
            <a:pPr algn="l">
              <a:buFont typeface="Wingdings" panose="05000000000000000000" pitchFamily="2" charset="2"/>
              <a:buChar char="§"/>
            </a:pPr>
            <a:r>
              <a:rPr lang="en-US" sz="2000" b="0" i="0" dirty="0">
                <a:solidFill>
                  <a:srgbClr val="0D0D0D"/>
                </a:solidFill>
                <a:effectLst/>
                <a:highlight>
                  <a:srgbClr val="FFFFFF"/>
                </a:highlight>
                <a:latin typeface="Constantia" panose="02030602050306030303" pitchFamily="18" charset="0"/>
              </a:rPr>
              <a:t> Investigate how viewer engagement and content popularity vary across different seasons.</a:t>
            </a:r>
          </a:p>
          <a:p>
            <a:pPr algn="l">
              <a:buFont typeface="Wingdings" panose="05000000000000000000" pitchFamily="2" charset="2"/>
              <a:buChar char="§"/>
            </a:pPr>
            <a:r>
              <a:rPr lang="en-US" sz="2000" b="0" i="0" dirty="0">
                <a:solidFill>
                  <a:srgbClr val="0D0D0D"/>
                </a:solidFill>
                <a:effectLst/>
                <a:highlight>
                  <a:srgbClr val="FFFFFF"/>
                </a:highlight>
                <a:latin typeface="Constantia" panose="02030602050306030303" pitchFamily="18" charset="0"/>
              </a:rPr>
              <a:t> Examine the popularity of characters and their impact on the success of titles.</a:t>
            </a:r>
          </a:p>
          <a:p>
            <a:pPr algn="l">
              <a:buFont typeface="Wingdings" panose="05000000000000000000" pitchFamily="2" charset="2"/>
              <a:buChar char="§"/>
            </a:pPr>
            <a:r>
              <a:rPr lang="en-US" sz="2000" b="0" i="0" dirty="0">
                <a:solidFill>
                  <a:srgbClr val="0D0D0D"/>
                </a:solidFill>
                <a:effectLst/>
                <a:highlight>
                  <a:srgbClr val="FFFFFF"/>
                </a:highlight>
                <a:latin typeface="Constantia" panose="02030602050306030303" pitchFamily="18" charset="0"/>
              </a:rPr>
              <a:t> Determine viewer engagement patterns through analysis of IMDb votes and TMDB popularity scores.</a:t>
            </a:r>
          </a:p>
          <a:p>
            <a:pPr marL="0" indent="0" algn="l">
              <a:buNone/>
            </a:pPr>
            <a:endParaRPr lang="en-US" sz="2900" b="0" i="0" dirty="0">
              <a:solidFill>
                <a:srgbClr val="0D0D0D"/>
              </a:solidFill>
              <a:effectLst/>
              <a:highlight>
                <a:srgbClr val="FFFFFF"/>
              </a:highlight>
              <a:latin typeface="Constantia" panose="02030602050306030303" pitchFamily="18" charset="0"/>
            </a:endParaRPr>
          </a:p>
          <a:p>
            <a:endParaRPr lang="en-IN" dirty="0"/>
          </a:p>
        </p:txBody>
      </p:sp>
    </p:spTree>
    <p:extLst>
      <p:ext uri="{BB962C8B-B14F-4D97-AF65-F5344CB8AC3E}">
        <p14:creationId xmlns:p14="http://schemas.microsoft.com/office/powerpoint/2010/main" val="3825984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657905" y="1337484"/>
            <a:ext cx="9623409" cy="1569483"/>
          </a:xfrm>
        </p:spPr>
        <p:txBody>
          <a:bodyPr vert="horz" lIns="91440" tIns="45720" rIns="91440" bIns="45720" rtlCol="0"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3600" b="1" kern="1200" dirty="0">
                <a:latin typeface="Constantia" panose="02030602050306030303" pitchFamily="18" charset="0"/>
                <a:cs typeface="Aharoni" panose="02010803020104030203" pitchFamily="2" charset="-79"/>
              </a:rPr>
              <a:t>3.</a:t>
            </a:r>
            <a:r>
              <a:rPr lang="en-US" sz="3600" b="1" u="sng" kern="1200" dirty="0">
                <a:latin typeface="Constantia" panose="02030602050306030303" pitchFamily="18" charset="0"/>
                <a:cs typeface="Aharoni" panose="02010803020104030203" pitchFamily="2" charset="-79"/>
              </a:rPr>
              <a:t>DATA OVERVIEW:</a:t>
            </a:r>
            <a:br>
              <a:rPr lang="en-US" sz="3600" b="1" u="sng" kern="1200" dirty="0">
                <a:latin typeface="Constantia" panose="02030602050306030303" pitchFamily="18" charset="0"/>
                <a:cs typeface="Aharoni" panose="02010803020104030203" pitchFamily="2" charset="-79"/>
              </a:rPr>
            </a:br>
            <a:r>
              <a:rPr lang="en-US" sz="3600" b="1" kern="1200" dirty="0">
                <a:latin typeface="Constantia" panose="02030602050306030303" pitchFamily="18" charset="0"/>
                <a:cs typeface="Aharoni" panose="02010803020104030203" pitchFamily="2" charset="-79"/>
              </a:rPr>
              <a:t>.</a:t>
            </a:r>
            <a:r>
              <a:rPr lang="en-US" sz="1800" kern="1200" dirty="0">
                <a:latin typeface="Constantia" panose="02030602050306030303" pitchFamily="18" charset="0"/>
                <a:cs typeface="Aharoni" panose="02010803020104030203" pitchFamily="2" charset="-79"/>
              </a:rPr>
              <a:t>In</a:t>
            </a:r>
            <a:r>
              <a:rPr lang="en-US" sz="3600" kern="1200" dirty="0">
                <a:latin typeface="Constantia" panose="02030602050306030303" pitchFamily="18" charset="0"/>
                <a:cs typeface="Aharoni" panose="02010803020104030203" pitchFamily="2" charset="-79"/>
              </a:rPr>
              <a:t> </a:t>
            </a:r>
            <a:r>
              <a:rPr lang="en-US" sz="1800" kern="1200" dirty="0">
                <a:latin typeface="Constantia" panose="02030602050306030303" pitchFamily="18" charset="0"/>
                <a:cs typeface="Aharoni" panose="02010803020104030203" pitchFamily="2" charset="-79"/>
              </a:rPr>
              <a:t>this case study, this d</a:t>
            </a:r>
            <a:r>
              <a:rPr lang="en-US" sz="1800" dirty="0">
                <a:latin typeface="Constantia" panose="02030602050306030303" pitchFamily="18" charset="0"/>
                <a:cs typeface="Aharoni" panose="02010803020104030203" pitchFamily="2" charset="-79"/>
              </a:rPr>
              <a:t>ataset contains two tables – </a:t>
            </a:r>
            <a:r>
              <a:rPr lang="en-US" sz="1800" b="1" dirty="0">
                <a:latin typeface="Constantia" panose="02030602050306030303" pitchFamily="18" charset="0"/>
                <a:cs typeface="Aharoni" panose="02010803020104030203" pitchFamily="2" charset="-79"/>
              </a:rPr>
              <a:t>The Content &amp; The Title details</a:t>
            </a:r>
            <a:br>
              <a:rPr lang="en-US" sz="1800" dirty="0">
                <a:latin typeface="Constantia" panose="02030602050306030303" pitchFamily="18" charset="0"/>
                <a:cs typeface="Aharoni" panose="02010803020104030203" pitchFamily="2" charset="-79"/>
              </a:rPr>
            </a:br>
            <a:r>
              <a:rPr lang="en-US" sz="3600" b="1" dirty="0">
                <a:latin typeface="Constantia" panose="02030602050306030303" pitchFamily="18" charset="0"/>
                <a:cs typeface="Aharoni" panose="02010803020104030203" pitchFamily="2" charset="-79"/>
              </a:rPr>
              <a:t>.</a:t>
            </a:r>
            <a:r>
              <a:rPr lang="en-US" sz="1800" dirty="0">
                <a:latin typeface="Constantia" panose="02030602050306030303" pitchFamily="18" charset="0"/>
                <a:cs typeface="Aharoni" panose="02010803020104030203" pitchFamily="2" charset="-79"/>
              </a:rPr>
              <a:t>their columns data type are given below :</a:t>
            </a:r>
            <a:br>
              <a:rPr lang="en-US" sz="1800" dirty="0">
                <a:latin typeface="Constantia" panose="02030602050306030303" pitchFamily="18" charset="0"/>
                <a:cs typeface="Aharoni" panose="02010803020104030203" pitchFamily="2" charset="-79"/>
              </a:rPr>
            </a:br>
            <a:br>
              <a:rPr lang="en-US" sz="3600" b="1" u="sng" kern="1200" dirty="0">
                <a:latin typeface="Constantia" panose="02030602050306030303" pitchFamily="18" charset="0"/>
                <a:cs typeface="Aharoni" panose="02010803020104030203" pitchFamily="2" charset="-79"/>
              </a:rPr>
            </a:br>
            <a:br>
              <a:rPr lang="en-US" sz="3600" b="1" u="sng" kern="1200" dirty="0">
                <a:latin typeface="Constantia" panose="02030602050306030303" pitchFamily="18" charset="0"/>
                <a:cs typeface="Aharoni" panose="02010803020104030203" pitchFamily="2" charset="-79"/>
              </a:rPr>
            </a:br>
            <a:br>
              <a:rPr lang="en-US" sz="3600" b="1" u="sng" kern="1200" dirty="0">
                <a:latin typeface="Constantia" panose="02030602050306030303" pitchFamily="18" charset="0"/>
                <a:cs typeface="Aharoni" panose="02010803020104030203" pitchFamily="2" charset="-79"/>
              </a:rPr>
            </a:br>
            <a:endParaRPr lang="en-US" sz="3600" b="1" u="sng" kern="1200" dirty="0">
              <a:latin typeface="Constantia" panose="02030602050306030303" pitchFamily="18" charset="0"/>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1651379" y="5063319"/>
            <a:ext cx="9623409" cy="1105469"/>
          </a:xfrm>
        </p:spPr>
        <p:txBody>
          <a:bodyPr vert="horz" lIns="91440" tIns="45720" rIns="91440" bIns="45720" rtlCol="0">
            <a:normAutofit fontScale="77500" lnSpcReduction="2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5</a:t>
            </a:fld>
            <a:endParaRPr lang="en-US" dirty="0"/>
          </a:p>
        </p:txBody>
      </p:sp>
      <p:sp>
        <p:nvSpPr>
          <p:cNvPr id="8" name="Rectangle 4">
            <a:extLst>
              <a:ext uri="{FF2B5EF4-FFF2-40B4-BE49-F238E27FC236}">
                <a16:creationId xmlns:a16="http://schemas.microsoft.com/office/drawing/2014/main" id="{284F6683-9C15-7742-6845-3829137B785C}"/>
              </a:ext>
            </a:extLst>
          </p:cNvPr>
          <p:cNvSpPr>
            <a:spLocks noChangeArrowheads="1"/>
          </p:cNvSpPr>
          <p:nvPr/>
        </p:nvSpPr>
        <p:spPr bwMode="auto">
          <a:xfrm>
            <a:off x="0" y="0"/>
            <a:ext cx="56848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B5DC3FE-A83F-5E0F-9127-DD8991C290B7}"/>
              </a:ext>
            </a:extLst>
          </p:cNvPr>
          <p:cNvPicPr>
            <a:picLocks noChangeAspect="1"/>
          </p:cNvPicPr>
          <p:nvPr/>
        </p:nvPicPr>
        <p:blipFill>
          <a:blip r:embed="rId3"/>
          <a:stretch>
            <a:fillRect/>
          </a:stretch>
        </p:blipFill>
        <p:spPr>
          <a:xfrm>
            <a:off x="4295198" y="2498028"/>
            <a:ext cx="2940700" cy="2719431"/>
          </a:xfrm>
          <a:prstGeom prst="rect">
            <a:avLst/>
          </a:prstGeom>
        </p:spPr>
      </p:pic>
      <p:pic>
        <p:nvPicPr>
          <p:cNvPr id="9" name="Picture 8">
            <a:extLst>
              <a:ext uri="{FF2B5EF4-FFF2-40B4-BE49-F238E27FC236}">
                <a16:creationId xmlns:a16="http://schemas.microsoft.com/office/drawing/2014/main" id="{A472ECBB-A595-06D0-F943-9EB1601D0E29}"/>
              </a:ext>
            </a:extLst>
          </p:cNvPr>
          <p:cNvPicPr>
            <a:picLocks noChangeAspect="1"/>
          </p:cNvPicPr>
          <p:nvPr/>
        </p:nvPicPr>
        <p:blipFill>
          <a:blip r:embed="rId4"/>
          <a:stretch>
            <a:fillRect/>
          </a:stretch>
        </p:blipFill>
        <p:spPr>
          <a:xfrm>
            <a:off x="657905" y="2478770"/>
            <a:ext cx="3241742" cy="3690018"/>
          </a:xfrm>
          <a:prstGeom prst="rect">
            <a:avLst/>
          </a:prstGeom>
        </p:spPr>
      </p:pic>
      <p:sp>
        <p:nvSpPr>
          <p:cNvPr id="10" name="TextBox 9">
            <a:extLst>
              <a:ext uri="{FF2B5EF4-FFF2-40B4-BE49-F238E27FC236}">
                <a16:creationId xmlns:a16="http://schemas.microsoft.com/office/drawing/2014/main" id="{E88A3631-84DF-AE9C-A173-9794F974E94F}"/>
              </a:ext>
            </a:extLst>
          </p:cNvPr>
          <p:cNvSpPr txBox="1"/>
          <p:nvPr/>
        </p:nvSpPr>
        <p:spPr>
          <a:xfrm>
            <a:off x="1294215" y="2190251"/>
            <a:ext cx="1746913" cy="307777"/>
          </a:xfrm>
          <a:prstGeom prst="rect">
            <a:avLst/>
          </a:prstGeom>
          <a:noFill/>
        </p:spPr>
        <p:txBody>
          <a:bodyPr wrap="square" rtlCol="0">
            <a:spAutoFit/>
          </a:bodyPr>
          <a:lstStyle/>
          <a:p>
            <a:r>
              <a:rPr lang="en-IN" sz="1400" b="1" u="sng" dirty="0">
                <a:latin typeface="Constantia" panose="02030602050306030303" pitchFamily="18" charset="0"/>
              </a:rPr>
              <a:t>TITLE DATA TYPE</a:t>
            </a:r>
          </a:p>
        </p:txBody>
      </p:sp>
      <p:sp>
        <p:nvSpPr>
          <p:cNvPr id="11" name="TextBox 10">
            <a:extLst>
              <a:ext uri="{FF2B5EF4-FFF2-40B4-BE49-F238E27FC236}">
                <a16:creationId xmlns:a16="http://schemas.microsoft.com/office/drawing/2014/main" id="{18B29716-689F-4DD5-94A2-BE49C7551375}"/>
              </a:ext>
            </a:extLst>
          </p:cNvPr>
          <p:cNvSpPr txBox="1"/>
          <p:nvPr/>
        </p:nvSpPr>
        <p:spPr>
          <a:xfrm>
            <a:off x="4793580" y="2190251"/>
            <a:ext cx="1943937" cy="307777"/>
          </a:xfrm>
          <a:prstGeom prst="rect">
            <a:avLst/>
          </a:prstGeom>
          <a:noFill/>
        </p:spPr>
        <p:txBody>
          <a:bodyPr wrap="square" rtlCol="0">
            <a:spAutoFit/>
          </a:bodyPr>
          <a:lstStyle/>
          <a:p>
            <a:r>
              <a:rPr lang="en-IN" sz="1400" b="1" u="sng" dirty="0">
                <a:latin typeface="Constantia" panose="02030602050306030303" pitchFamily="18" charset="0"/>
              </a:rPr>
              <a:t>CONTENT</a:t>
            </a:r>
            <a:r>
              <a:rPr lang="en-IN" sz="1200" b="1" u="sng" dirty="0">
                <a:latin typeface="Constantia" panose="02030602050306030303" pitchFamily="18" charset="0"/>
              </a:rPr>
              <a:t> DATA TYPE</a:t>
            </a:r>
          </a:p>
        </p:txBody>
      </p:sp>
    </p:spTree>
    <p:extLst>
      <p:ext uri="{BB962C8B-B14F-4D97-AF65-F5344CB8AC3E}">
        <p14:creationId xmlns:p14="http://schemas.microsoft.com/office/powerpoint/2010/main" val="2413247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710067" y="0"/>
            <a:ext cx="9949542" cy="6356349"/>
          </a:xfrm>
        </p:spPr>
        <p:txBody>
          <a:bodyPr vert="horz" lIns="91440" tIns="45720" rIns="91440" bIns="45720" rtlCol="0" anchor="ctr">
            <a:noAutofit/>
          </a:bodyPr>
          <a:lstStyle/>
          <a:p>
            <a:pPr marL="0" indent="0" algn="l">
              <a:buNone/>
            </a:pPr>
            <a:r>
              <a:rPr lang="en-US" sz="3200" b="1" i="0" dirty="0">
                <a:solidFill>
                  <a:srgbClr val="0D0D0D"/>
                </a:solidFill>
                <a:effectLst/>
                <a:highlight>
                  <a:srgbClr val="FFFFFF"/>
                </a:highlight>
                <a:latin typeface="Constantia" panose="02030602050306030303" pitchFamily="18" charset="0"/>
              </a:rPr>
              <a:t>4.</a:t>
            </a:r>
            <a:r>
              <a:rPr lang="en-US" sz="3200" b="1" i="0" u="sng" dirty="0">
                <a:solidFill>
                  <a:srgbClr val="0D0D0D"/>
                </a:solidFill>
                <a:effectLst/>
                <a:highlight>
                  <a:srgbClr val="FFFFFF"/>
                </a:highlight>
                <a:latin typeface="Constantia" panose="02030602050306030303" pitchFamily="18" charset="0"/>
              </a:rPr>
              <a:t>TABLE ANALYSIS:</a:t>
            </a:r>
            <a:br>
              <a:rPr lang="en-US" sz="3200" b="1" i="0" u="sng" dirty="0">
                <a:solidFill>
                  <a:srgbClr val="0D0D0D"/>
                </a:solidFill>
                <a:effectLst/>
                <a:highlight>
                  <a:srgbClr val="FFFFFF"/>
                </a:highlight>
                <a:latin typeface="Constantia" panose="02030602050306030303" pitchFamily="18" charset="0"/>
              </a:rPr>
            </a:br>
            <a:br>
              <a:rPr lang="en-US" sz="2400" b="1" i="0" u="sng" dirty="0">
                <a:solidFill>
                  <a:srgbClr val="0D0D0D"/>
                </a:solidFill>
                <a:effectLst/>
                <a:highlight>
                  <a:srgbClr val="FFFFFF"/>
                </a:highlight>
                <a:latin typeface="Constantia" panose="02030602050306030303" pitchFamily="18" charset="0"/>
              </a:rPr>
            </a:br>
            <a:r>
              <a:rPr lang="en-US" sz="1600" kern="1200" dirty="0">
                <a:latin typeface="Constantia" panose="02030602050306030303" pitchFamily="18" charset="0"/>
                <a:cs typeface="Aharoni" panose="02010803020104030203" pitchFamily="2" charset="-79"/>
              </a:rPr>
              <a:t>This dataset consists of 2 tables.</a:t>
            </a:r>
            <a:br>
              <a:rPr lang="en-US" sz="1600" kern="1200" dirty="0">
                <a:latin typeface="Constantia" panose="02030602050306030303" pitchFamily="18" charset="0"/>
                <a:cs typeface="Aharoni" panose="02010803020104030203" pitchFamily="2" charset="-79"/>
              </a:rPr>
            </a:br>
            <a:r>
              <a:rPr lang="en-US" sz="1600" dirty="0">
                <a:latin typeface="Constantia" panose="02030602050306030303" pitchFamily="18" charset="0"/>
                <a:cs typeface="Aharoni" panose="02010803020104030203" pitchFamily="2" charset="-79"/>
              </a:rPr>
              <a:t>a. </a:t>
            </a:r>
            <a:r>
              <a:rPr lang="en-US" sz="1600" kern="1200" dirty="0">
                <a:latin typeface="Constantia" panose="02030602050306030303" pitchFamily="18" charset="0"/>
                <a:cs typeface="Aharoni" panose="02010803020104030203" pitchFamily="2" charset="-79"/>
              </a:rPr>
              <a:t>Content table ( it contains </a:t>
            </a:r>
            <a:r>
              <a:rPr lang="en-US" sz="1600" kern="1200" dirty="0">
                <a:latin typeface="Goudy Old Style" panose="02020502050305020303" pitchFamily="18" charset="0"/>
                <a:cs typeface="Aharoni" panose="02010803020104030203" pitchFamily="2" charset="-79"/>
              </a:rPr>
              <a:t>77801</a:t>
            </a:r>
            <a:r>
              <a:rPr lang="en-US" sz="1600" kern="1200" dirty="0">
                <a:latin typeface="Constantia" panose="02030602050306030303" pitchFamily="18" charset="0"/>
                <a:cs typeface="Aharoni" panose="02010803020104030203" pitchFamily="2" charset="-79"/>
              </a:rPr>
              <a:t> rows which is separated by </a:t>
            </a:r>
            <a:r>
              <a:rPr lang="en-US" sz="1600" kern="1200" dirty="0">
                <a:latin typeface="Goudy Old Style" panose="02020502050305020303" pitchFamily="18" charset="0"/>
                <a:cs typeface="Aharoni" panose="02010803020104030203" pitchFamily="2" charset="-79"/>
              </a:rPr>
              <a:t>5</a:t>
            </a:r>
            <a:r>
              <a:rPr lang="en-US" sz="1600" kern="1200" dirty="0">
                <a:latin typeface="Constantia" panose="02030602050306030303" pitchFamily="18" charset="0"/>
                <a:cs typeface="Aharoni" panose="02010803020104030203" pitchFamily="2" charset="-79"/>
              </a:rPr>
              <a:t> columns). </a:t>
            </a:r>
            <a:br>
              <a:rPr lang="en-US" sz="1600" kern="1200" dirty="0">
                <a:latin typeface="Constantia" panose="02030602050306030303" pitchFamily="18" charset="0"/>
                <a:cs typeface="Aharoni" panose="02010803020104030203" pitchFamily="2" charset="-79"/>
              </a:rPr>
            </a:br>
            <a:r>
              <a:rPr lang="en-US" sz="1600" kern="1200" dirty="0">
                <a:latin typeface="Constantia" panose="02030602050306030303" pitchFamily="18" charset="0"/>
                <a:cs typeface="Aharoni" panose="02010803020104030203" pitchFamily="2" charset="-79"/>
              </a:rPr>
              <a:t>b. Title table ( it consists of </a:t>
            </a:r>
            <a:r>
              <a:rPr lang="en-US" sz="1600" kern="1200" dirty="0">
                <a:latin typeface="Goudy Old Style" panose="02020502050305020303" pitchFamily="18" charset="0"/>
                <a:cs typeface="Aharoni" panose="02010803020104030203" pitchFamily="2" charset="-79"/>
              </a:rPr>
              <a:t>5850</a:t>
            </a:r>
            <a:r>
              <a:rPr lang="en-US" sz="1600" kern="1200" dirty="0">
                <a:latin typeface="Constantia" panose="02030602050306030303" pitchFamily="18" charset="0"/>
                <a:cs typeface="Aharoni" panose="02010803020104030203" pitchFamily="2" charset="-79"/>
              </a:rPr>
              <a:t> rows which is separated by </a:t>
            </a:r>
            <a:r>
              <a:rPr lang="en-US" sz="1600" kern="1200" dirty="0">
                <a:latin typeface="Goudy Old Style" panose="02020502050305020303" pitchFamily="18" charset="0"/>
                <a:cs typeface="Aharoni" panose="02010803020104030203" pitchFamily="2" charset="-79"/>
              </a:rPr>
              <a:t>15</a:t>
            </a:r>
            <a:r>
              <a:rPr lang="en-US" sz="1600" kern="1200" dirty="0">
                <a:latin typeface="Constantia" panose="02030602050306030303" pitchFamily="18" charset="0"/>
                <a:cs typeface="Aharoni" panose="02010803020104030203" pitchFamily="2" charset="-79"/>
              </a:rPr>
              <a:t> columns).</a:t>
            </a:r>
            <a:br>
              <a:rPr lang="en-US" sz="1800" kern="1200" dirty="0">
                <a:latin typeface="Constantia" panose="02030602050306030303" pitchFamily="18" charset="0"/>
                <a:cs typeface="Aharoni" panose="02010803020104030203" pitchFamily="2" charset="-79"/>
              </a:rPr>
            </a:br>
            <a:br>
              <a:rPr lang="en-US" sz="1800" b="0" i="0" dirty="0">
                <a:solidFill>
                  <a:srgbClr val="0D0D0D"/>
                </a:solidFill>
                <a:effectLst/>
                <a:highlight>
                  <a:srgbClr val="FFFFFF"/>
                </a:highlight>
                <a:latin typeface="Bahnschrift SemiBold SemiConden" panose="020B0502040204020203" pitchFamily="34" charset="0"/>
              </a:rPr>
            </a:br>
            <a:r>
              <a:rPr lang="en-US" sz="1600" b="0" i="0" dirty="0">
                <a:solidFill>
                  <a:srgbClr val="0D0D0D"/>
                </a:solidFill>
                <a:effectLst/>
                <a:highlight>
                  <a:srgbClr val="FFFFFF"/>
                </a:highlight>
                <a:latin typeface="Constantia" panose="02030602050306030303" pitchFamily="18" charset="0"/>
              </a:rPr>
              <a:t>1.  Person ID : Unique identifier for each person involved in the credits.</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2.  ID: Identifier for the credit entry.</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3.  Role: Role of the person in the production (e.g., actor, director, producer)</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4.  Name: Name of the person.</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5.  Character: Character name (if applicable) played by the person.</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6.  ID : Unique identifier for each title (movie or TV show).</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7.  Title Type : Type of title (e.g., movie, TV series).</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8.  Description : Brief description of the title.</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9.  Release Year : Year when the title was released</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10.  Age Certification : Certification indicating the suitable age group for the title.</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11.  Runtime : Duration of the title in minutes.</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12.  Genre : Category or genre of the title.</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13.  Production Countries: Countries where the title was produced.</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14.  Seasons: Number of seasons (for TV series).</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15.  IMDb ID: Unique identifier on IMDb.</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16.  IMDb Scores: IMDb rating score for the title.</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17.  IMDb Votes: Number of votes received on IMDb.</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18.  TMDB Popularity: Popularity score on The Movie Database (TMDB).</a:t>
            </a:r>
            <a:br>
              <a:rPr lang="en-US" sz="1600" b="0" i="0" dirty="0">
                <a:solidFill>
                  <a:srgbClr val="0D0D0D"/>
                </a:solidFill>
                <a:effectLst/>
                <a:highlight>
                  <a:srgbClr val="FFFFFF"/>
                </a:highlight>
                <a:latin typeface="Constantia" panose="02030602050306030303" pitchFamily="18" charset="0"/>
              </a:rPr>
            </a:br>
            <a:r>
              <a:rPr lang="en-US" sz="1600" b="0" i="0" dirty="0">
                <a:solidFill>
                  <a:srgbClr val="0D0D0D"/>
                </a:solidFill>
                <a:effectLst/>
                <a:highlight>
                  <a:srgbClr val="FFFFFF"/>
                </a:highlight>
                <a:latin typeface="Constantia" panose="02030602050306030303" pitchFamily="18" charset="0"/>
              </a:rPr>
              <a:t>19.  TMDB Score: TMDB rating score for the title</a:t>
            </a:r>
            <a:r>
              <a:rPr lang="en-US" sz="1600" b="0" i="0" dirty="0">
                <a:solidFill>
                  <a:srgbClr val="0D0D0D"/>
                </a:solidFill>
                <a:effectLst/>
                <a:highlight>
                  <a:srgbClr val="FFFFFF"/>
                </a:highlight>
                <a:latin typeface="Bahnschrift SemiBold SemiConden" panose="020B0502040204020203" pitchFamily="34" charset="0"/>
              </a:rPr>
              <a:t>.</a:t>
            </a:r>
            <a:endParaRPr lang="en-US" sz="1600" kern="1200" dirty="0">
              <a:latin typeface="Bahnschrift SemiBold SemiConden" panose="020B0502040204020203" pitchFamily="34" charset="0"/>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013767" y="5117910"/>
            <a:ext cx="8629357" cy="1238439"/>
          </a:xfrm>
        </p:spPr>
        <p:txBody>
          <a:bodyPr vert="horz" lIns="91440" tIns="45720" rIns="91440" bIns="45720" rtlCol="0">
            <a:normAutofit/>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6</a:t>
            </a:fld>
            <a:endParaRPr lang="en-US" dirty="0"/>
          </a:p>
        </p:txBody>
      </p:sp>
      <p:sp>
        <p:nvSpPr>
          <p:cNvPr id="8" name="Rectangle 4">
            <a:extLst>
              <a:ext uri="{FF2B5EF4-FFF2-40B4-BE49-F238E27FC236}">
                <a16:creationId xmlns:a16="http://schemas.microsoft.com/office/drawing/2014/main" id="{284F6683-9C15-7742-6845-3829137B785C}"/>
              </a:ext>
            </a:extLst>
          </p:cNvPr>
          <p:cNvSpPr>
            <a:spLocks noChangeArrowheads="1"/>
          </p:cNvSpPr>
          <p:nvPr/>
        </p:nvSpPr>
        <p:spPr bwMode="auto">
          <a:xfrm>
            <a:off x="0" y="0"/>
            <a:ext cx="56848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0394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989D-E132-3657-8035-892D207709CB}"/>
              </a:ext>
            </a:extLst>
          </p:cNvPr>
          <p:cNvSpPr>
            <a:spLocks noGrp="1"/>
          </p:cNvSpPr>
          <p:nvPr>
            <p:ph type="title"/>
          </p:nvPr>
        </p:nvSpPr>
        <p:spPr>
          <a:xfrm>
            <a:off x="484094" y="365125"/>
            <a:ext cx="10869706" cy="876821"/>
          </a:xfrm>
        </p:spPr>
        <p:txBody>
          <a:bodyPr>
            <a:normAutofit/>
          </a:bodyPr>
          <a:lstStyle/>
          <a:p>
            <a:r>
              <a:rPr lang="en-IN" sz="3200" b="1" dirty="0">
                <a:latin typeface="Constantia" panose="02030602050306030303" pitchFamily="18" charset="0"/>
              </a:rPr>
              <a:t>5.IMPORTANT FACTORS TO BE ANALYZE:</a:t>
            </a:r>
          </a:p>
        </p:txBody>
      </p:sp>
      <p:sp>
        <p:nvSpPr>
          <p:cNvPr id="4" name="Slide Number Placeholder 3">
            <a:extLst>
              <a:ext uri="{FF2B5EF4-FFF2-40B4-BE49-F238E27FC236}">
                <a16:creationId xmlns:a16="http://schemas.microsoft.com/office/drawing/2014/main" id="{0EAFACFC-9168-1099-95AC-BE38628C69C5}"/>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11" name="Content Placeholder 10">
            <a:extLst>
              <a:ext uri="{FF2B5EF4-FFF2-40B4-BE49-F238E27FC236}">
                <a16:creationId xmlns:a16="http://schemas.microsoft.com/office/drawing/2014/main" id="{9289C157-A3D8-2EAF-601C-A3C89CEC2D88}"/>
              </a:ext>
            </a:extLst>
          </p:cNvPr>
          <p:cNvSpPr>
            <a:spLocks noGrp="1"/>
          </p:cNvSpPr>
          <p:nvPr>
            <p:ph idx="1"/>
          </p:nvPr>
        </p:nvSpPr>
        <p:spPr>
          <a:xfrm>
            <a:off x="838201" y="954742"/>
            <a:ext cx="9902588" cy="5401608"/>
          </a:xfrm>
        </p:spPr>
        <p:txBody>
          <a:bodyPr>
            <a:normAutofit/>
          </a:bodyPr>
          <a:lstStyle/>
          <a:p>
            <a:pPr algn="l">
              <a:buFont typeface="Wingdings" panose="05000000000000000000" pitchFamily="2" charset="2"/>
              <a:buChar char="Ø"/>
            </a:pPr>
            <a:endParaRPr lang="en-US" sz="1600" b="0" i="0" dirty="0">
              <a:solidFill>
                <a:srgbClr val="0D0D0D"/>
              </a:solidFill>
              <a:effectLst/>
              <a:highlight>
                <a:srgbClr val="FFFFFF"/>
              </a:highlight>
              <a:latin typeface="Constantia" panose="02030602050306030303" pitchFamily="18" charset="0"/>
            </a:endParaRPr>
          </a:p>
          <a:p>
            <a:pPr>
              <a:buFont typeface="Wingdings" panose="05000000000000000000" pitchFamily="2" charset="2"/>
              <a:buChar char="Ø"/>
            </a:pPr>
            <a:r>
              <a:rPr lang="en-US" sz="2000" dirty="0">
                <a:latin typeface="Constantia" panose="02030602050306030303" pitchFamily="18" charset="0"/>
              </a:rPr>
              <a:t> What is the trend in the number of titles released each year?</a:t>
            </a:r>
          </a:p>
          <a:p>
            <a:pPr>
              <a:buFont typeface="Wingdings" panose="05000000000000000000" pitchFamily="2" charset="2"/>
              <a:buChar char="Ø"/>
            </a:pPr>
            <a:r>
              <a:rPr lang="en-US" sz="2000" dirty="0">
                <a:latin typeface="Constantia" panose="02030602050306030303" pitchFamily="18" charset="0"/>
              </a:rPr>
              <a:t>What are the top 10 most popular genres on Netflix based on the number of titles?</a:t>
            </a:r>
          </a:p>
          <a:p>
            <a:pPr>
              <a:buFont typeface="Wingdings" panose="05000000000000000000" pitchFamily="2" charset="2"/>
              <a:buChar char="Ø"/>
            </a:pPr>
            <a:r>
              <a:rPr lang="en-US" sz="2000" dirty="0">
                <a:latin typeface="Constantia" panose="02030602050306030303" pitchFamily="18" charset="0"/>
              </a:rPr>
              <a:t>Which production countries contribute the most content to Netflix?</a:t>
            </a:r>
          </a:p>
          <a:p>
            <a:pPr>
              <a:buFont typeface="Wingdings" panose="05000000000000000000" pitchFamily="2" charset="2"/>
              <a:buChar char="Ø"/>
            </a:pPr>
            <a:r>
              <a:rPr lang="en-US" sz="2000" dirty="0">
                <a:latin typeface="Constantia" panose="02030602050306030303" pitchFamily="18" charset="0"/>
              </a:rPr>
              <a:t>How does the IMDb score correlate with the TMDB score?</a:t>
            </a:r>
          </a:p>
          <a:p>
            <a:pPr>
              <a:buFont typeface="Wingdings" panose="05000000000000000000" pitchFamily="2" charset="2"/>
              <a:buChar char="Ø"/>
            </a:pPr>
            <a:r>
              <a:rPr lang="en-US" sz="2000" dirty="0">
                <a:latin typeface="Constantia" panose="02030602050306030303" pitchFamily="18" charset="0"/>
              </a:rPr>
              <a:t>What are the top 10 most popular titles based on IMDb votes?</a:t>
            </a:r>
          </a:p>
          <a:p>
            <a:pPr>
              <a:buFont typeface="Wingdings" panose="05000000000000000000" pitchFamily="2" charset="2"/>
              <a:buChar char="Ø"/>
            </a:pPr>
            <a:r>
              <a:rPr lang="en-US" sz="2000" dirty="0">
                <a:latin typeface="Constantia" panose="02030602050306030303" pitchFamily="18" charset="0"/>
              </a:rPr>
              <a:t>How does the number of seasons impact the IMDb score for series titles?</a:t>
            </a:r>
          </a:p>
          <a:p>
            <a:pPr>
              <a:buFont typeface="Wingdings" panose="05000000000000000000" pitchFamily="2" charset="2"/>
              <a:buChar char="Ø"/>
            </a:pPr>
            <a:r>
              <a:rPr lang="en-US" sz="2000" dirty="0">
                <a:latin typeface="Constantia" panose="02030602050306030303" pitchFamily="18" charset="0"/>
              </a:rPr>
              <a:t>What is the distribution of IMDb scores for movies vs. TV shows?</a:t>
            </a:r>
          </a:p>
          <a:p>
            <a:pPr>
              <a:buFont typeface="Wingdings" panose="05000000000000000000" pitchFamily="2" charset="2"/>
              <a:buChar char="Ø"/>
            </a:pPr>
            <a:r>
              <a:rPr lang="en-US" sz="2000" dirty="0">
                <a:latin typeface="Constantia" panose="02030602050306030303" pitchFamily="18" charset="0"/>
              </a:rPr>
              <a:t> Which actors have appeared in the most titles?</a:t>
            </a:r>
          </a:p>
          <a:p>
            <a:pPr>
              <a:buFont typeface="Wingdings" panose="05000000000000000000" pitchFamily="2" charset="2"/>
              <a:buChar char="Ø"/>
            </a:pPr>
            <a:r>
              <a:rPr lang="en-US" sz="2000" dirty="0">
                <a:latin typeface="Constantia" panose="02030602050306030303" pitchFamily="18" charset="0"/>
              </a:rPr>
              <a:t>What is the average IMDb score for titles directed by each director?</a:t>
            </a:r>
          </a:p>
          <a:p>
            <a:pPr>
              <a:buFont typeface="Wingdings" panose="05000000000000000000" pitchFamily="2" charset="2"/>
              <a:buChar char="Ø"/>
            </a:pPr>
            <a:endParaRPr lang="en-US" sz="1800" dirty="0">
              <a:latin typeface="Constantia" panose="02030602050306030303" pitchFamily="18" charset="0"/>
            </a:endParaRPr>
          </a:p>
          <a:p>
            <a:pPr>
              <a:buFont typeface="Wingdings" panose="05000000000000000000" pitchFamily="2" charset="2"/>
              <a:buChar char="Ø"/>
            </a:pPr>
            <a:endParaRPr lang="en-IN" sz="1800" dirty="0">
              <a:latin typeface="Constantia" panose="02030602050306030303" pitchFamily="18" charset="0"/>
            </a:endParaRPr>
          </a:p>
        </p:txBody>
      </p:sp>
    </p:spTree>
    <p:extLst>
      <p:ext uri="{BB962C8B-B14F-4D97-AF65-F5344CB8AC3E}">
        <p14:creationId xmlns:p14="http://schemas.microsoft.com/office/powerpoint/2010/main" val="1464590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DE22-277C-43AF-9D54-E086069472A0}"/>
              </a:ext>
            </a:extLst>
          </p:cNvPr>
          <p:cNvSpPr>
            <a:spLocks noGrp="1"/>
          </p:cNvSpPr>
          <p:nvPr>
            <p:ph type="ctrTitle"/>
          </p:nvPr>
        </p:nvSpPr>
        <p:spPr>
          <a:xfrm>
            <a:off x="-161365" y="588254"/>
            <a:ext cx="8148919" cy="956544"/>
          </a:xfrm>
        </p:spPr>
        <p:txBody>
          <a:bodyPr vert="horz" lIns="91440" tIns="45720" rIns="91440" bIns="45720" rtlCol="0" anchor="ctr">
            <a:noAutofit/>
          </a:bodyPr>
          <a:lstStyle/>
          <a:p>
            <a:pPr marL="285750" indent="-285750" algn="r">
              <a:buFont typeface="Wingdings" panose="05000000000000000000" pitchFamily="2" charset="2"/>
              <a:buChar char="Ø"/>
            </a:pPr>
            <a:r>
              <a:rPr lang="en-US" sz="2000" b="1" dirty="0">
                <a:latin typeface="Constantia" panose="02030602050306030303" pitchFamily="18" charset="0"/>
              </a:rPr>
              <a:t>What is the trend in the number of titles released each year?</a:t>
            </a:r>
            <a:br>
              <a:rPr lang="en-US" sz="2000" b="1" dirty="0">
                <a:latin typeface="Constantia" panose="02030602050306030303" pitchFamily="18" charset="0"/>
              </a:rPr>
            </a:br>
            <a:br>
              <a:rPr lang="en-IN" sz="2000" b="1" dirty="0">
                <a:latin typeface="Constantia" panose="02030602050306030303" pitchFamily="18" charset="0"/>
              </a:rPr>
            </a:br>
            <a:br>
              <a:rPr lang="en-US" sz="2000" b="1" dirty="0">
                <a:latin typeface="Constantia" panose="02030602050306030303" pitchFamily="18" charset="0"/>
              </a:rPr>
            </a:br>
            <a:endParaRPr lang="en-US" sz="2000" b="1" kern="1200" dirty="0">
              <a:solidFill>
                <a:schemeClr val="bg1">
                  <a:lumMod val="9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3146CD55-4435-45C1-81E1-7C299BD48348}"/>
              </a:ext>
            </a:extLst>
          </p:cNvPr>
          <p:cNvSpPr>
            <a:spLocks noGrp="1"/>
          </p:cNvSpPr>
          <p:nvPr>
            <p:ph type="subTitle" idx="1"/>
          </p:nvPr>
        </p:nvSpPr>
        <p:spPr>
          <a:xfrm>
            <a:off x="2042067" y="5056094"/>
            <a:ext cx="8702133" cy="1435170"/>
          </a:xfrm>
        </p:spPr>
        <p:txBody>
          <a:bodyPr vert="horz" lIns="91440" tIns="45720" rIns="91440" bIns="45720" rtlCol="0">
            <a:normAutofit lnSpcReduction="10000"/>
          </a:bodyPr>
          <a:lstStyle/>
          <a:p>
            <a:pPr algn="ctr"/>
            <a:endParaRPr lang="en-US" sz="1800" i="1" kern="1200" dirty="0">
              <a:solidFill>
                <a:schemeClr val="tx1"/>
              </a:solidFill>
              <a:latin typeface="+mn-lt"/>
              <a:ea typeface="+mn-ea"/>
              <a:cs typeface="+mn-cs"/>
            </a:endParaRPr>
          </a:p>
          <a:p>
            <a:pPr algn="ctr"/>
            <a:endParaRPr lang="en-US" sz="1800" i="1" dirty="0"/>
          </a:p>
          <a:p>
            <a:pPr algn="ctr"/>
            <a:endParaRPr lang="en-US" sz="1800" i="1" kern="1200" dirty="0">
              <a:solidFill>
                <a:schemeClr val="tx1"/>
              </a:solidFill>
              <a:latin typeface="+mn-lt"/>
              <a:ea typeface="+mn-ea"/>
              <a:cs typeface="+mn-cs"/>
            </a:endParaRPr>
          </a:p>
          <a:p>
            <a:pPr algn="ctr"/>
            <a:r>
              <a:rPr lang="en-US" sz="1800" b="1" i="1" kern="1200" dirty="0">
                <a:latin typeface="+mn-lt"/>
                <a:ea typeface="+mn-ea"/>
                <a:cs typeface="+mn-cs"/>
              </a:rPr>
              <a:t>Top Ranked Data Science &amp; Analytics Education Provider since 2007</a:t>
            </a:r>
          </a:p>
          <a:p>
            <a:pPr algn="ctr"/>
            <a:endParaRPr lang="en-US" sz="1800" i="1"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C0525EC5-667F-46AF-B6F0-202B1068ADE5}"/>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8</a:t>
            </a:fld>
            <a:endParaRPr lang="en-US" dirty="0"/>
          </a:p>
        </p:txBody>
      </p:sp>
      <p:graphicFrame>
        <p:nvGraphicFramePr>
          <p:cNvPr id="4" name="Chart 3">
            <a:extLst>
              <a:ext uri="{FF2B5EF4-FFF2-40B4-BE49-F238E27FC236}">
                <a16:creationId xmlns:a16="http://schemas.microsoft.com/office/drawing/2014/main" id="{3BA0FEF3-DBE8-D6F6-C4FC-347034618EFD}"/>
              </a:ext>
            </a:extLst>
          </p:cNvPr>
          <p:cNvGraphicFramePr>
            <a:graphicFrameLocks/>
          </p:cNvGraphicFramePr>
          <p:nvPr>
            <p:extLst>
              <p:ext uri="{D42A27DB-BD31-4B8C-83A1-F6EECF244321}">
                <p14:modId xmlns:p14="http://schemas.microsoft.com/office/powerpoint/2010/main" val="3751805290"/>
              </p:ext>
            </p:extLst>
          </p:nvPr>
        </p:nvGraphicFramePr>
        <p:xfrm>
          <a:off x="596467" y="1230405"/>
          <a:ext cx="7530352" cy="439718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17E7BBCC-0557-DCC5-A4C3-05FAC39CCE8C}"/>
              </a:ext>
            </a:extLst>
          </p:cNvPr>
          <p:cNvSpPr txBox="1"/>
          <p:nvPr/>
        </p:nvSpPr>
        <p:spPr>
          <a:xfrm>
            <a:off x="8266083" y="1196786"/>
            <a:ext cx="3925917" cy="2092881"/>
          </a:xfrm>
          <a:prstGeom prst="rect">
            <a:avLst/>
          </a:prstGeom>
          <a:noFill/>
        </p:spPr>
        <p:txBody>
          <a:bodyPr wrap="square" rtlCol="0">
            <a:spAutoFit/>
          </a:bodyPr>
          <a:lstStyle/>
          <a:p>
            <a:pPr marL="285750" indent="-285750">
              <a:buFont typeface="Wingdings" panose="05000000000000000000" pitchFamily="2" charset="2"/>
              <a:buChar char="§"/>
            </a:pPr>
            <a:r>
              <a:rPr lang="en-US" sz="1600" b="0" i="0" dirty="0">
                <a:solidFill>
                  <a:srgbClr val="0D0D0D"/>
                </a:solidFill>
                <a:effectLst/>
                <a:highlight>
                  <a:srgbClr val="FFFFFF"/>
                </a:highlight>
                <a:latin typeface="Constantia" panose="02030602050306030303" pitchFamily="18" charset="0"/>
              </a:rPr>
              <a:t>The analysis reveals a consistent </a:t>
            </a:r>
            <a:r>
              <a:rPr lang="en-US" sz="1600" b="1" i="0" dirty="0">
                <a:solidFill>
                  <a:srgbClr val="0D0D0D"/>
                </a:solidFill>
                <a:effectLst/>
                <a:highlight>
                  <a:srgbClr val="FFFFFF"/>
                </a:highlight>
                <a:latin typeface="Constantia" panose="02030602050306030303" pitchFamily="18" charset="0"/>
              </a:rPr>
              <a:t>upward trend </a:t>
            </a:r>
            <a:r>
              <a:rPr lang="en-US" sz="1600" b="0" i="0" dirty="0">
                <a:solidFill>
                  <a:srgbClr val="0D0D0D"/>
                </a:solidFill>
                <a:effectLst/>
                <a:highlight>
                  <a:srgbClr val="FFFFFF"/>
                </a:highlight>
                <a:latin typeface="Constantia" panose="02030602050306030303" pitchFamily="18" charset="0"/>
              </a:rPr>
              <a:t>in the number of titles released each year in the Netflix dataset. </a:t>
            </a:r>
            <a:r>
              <a:rPr lang="en-US" sz="1600" dirty="0">
                <a:solidFill>
                  <a:srgbClr val="0D0D0D"/>
                </a:solidFill>
                <a:highlight>
                  <a:srgbClr val="FFFFFF"/>
                </a:highlight>
                <a:latin typeface="Constantia" panose="02030602050306030303" pitchFamily="18" charset="0"/>
              </a:rPr>
              <a:t>It </a:t>
            </a:r>
            <a:r>
              <a:rPr lang="en-US" sz="1600" b="0" i="0" dirty="0">
                <a:solidFill>
                  <a:srgbClr val="0D0D0D"/>
                </a:solidFill>
                <a:effectLst/>
                <a:highlight>
                  <a:srgbClr val="FFFFFF"/>
                </a:highlight>
                <a:latin typeface="Constantia" panose="02030602050306030303" pitchFamily="18" charset="0"/>
              </a:rPr>
              <a:t>indicates a continuous expansion of Netflix’s titles library over time Additionally, it can provide context for.</a:t>
            </a:r>
            <a:endParaRPr lang="en-IN" sz="1600" dirty="0">
              <a:latin typeface="Constantia" panose="02030602050306030303" pitchFamily="18" charset="0"/>
            </a:endParaRPr>
          </a:p>
          <a:p>
            <a:endParaRPr lang="en-IN" dirty="0"/>
          </a:p>
        </p:txBody>
      </p:sp>
    </p:spTree>
    <p:extLst>
      <p:ext uri="{BB962C8B-B14F-4D97-AF65-F5344CB8AC3E}">
        <p14:creationId xmlns:p14="http://schemas.microsoft.com/office/powerpoint/2010/main" val="1126045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989D-E132-3657-8035-892D207709CB}"/>
              </a:ext>
            </a:extLst>
          </p:cNvPr>
          <p:cNvSpPr>
            <a:spLocks noGrp="1"/>
          </p:cNvSpPr>
          <p:nvPr>
            <p:ph type="title"/>
          </p:nvPr>
        </p:nvSpPr>
        <p:spPr>
          <a:xfrm>
            <a:off x="699247" y="365126"/>
            <a:ext cx="10041541" cy="876820"/>
          </a:xfrm>
        </p:spPr>
        <p:txBody>
          <a:bodyPr>
            <a:noAutofit/>
          </a:bodyPr>
          <a:lstStyle/>
          <a:p>
            <a:pPr marL="342900" indent="-342900">
              <a:buFont typeface="Wingdings" panose="05000000000000000000" pitchFamily="2" charset="2"/>
              <a:buChar char="Ø"/>
            </a:pPr>
            <a:r>
              <a:rPr lang="en-US" sz="2000" b="1" dirty="0">
                <a:latin typeface="Constantia" panose="02030602050306030303" pitchFamily="18" charset="0"/>
              </a:rPr>
              <a:t>What are the top 10 most popular genres on Netflix based on the number of titles?</a:t>
            </a:r>
            <a:br>
              <a:rPr lang="en-US" sz="2000" b="1" dirty="0">
                <a:latin typeface="Constantia" panose="02030602050306030303" pitchFamily="18" charset="0"/>
              </a:rPr>
            </a:br>
            <a:endParaRPr lang="en-IN" sz="2000" b="1" dirty="0">
              <a:latin typeface="Constantia" panose="02030602050306030303" pitchFamily="18" charset="0"/>
            </a:endParaRPr>
          </a:p>
        </p:txBody>
      </p:sp>
      <p:sp>
        <p:nvSpPr>
          <p:cNvPr id="4" name="Slide Number Placeholder 3">
            <a:extLst>
              <a:ext uri="{FF2B5EF4-FFF2-40B4-BE49-F238E27FC236}">
                <a16:creationId xmlns:a16="http://schemas.microsoft.com/office/drawing/2014/main" id="{0EAFACFC-9168-1099-95AC-BE38628C69C5}"/>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11" name="Content Placeholder 10">
            <a:extLst>
              <a:ext uri="{FF2B5EF4-FFF2-40B4-BE49-F238E27FC236}">
                <a16:creationId xmlns:a16="http://schemas.microsoft.com/office/drawing/2014/main" id="{9289C157-A3D8-2EAF-601C-A3C89CEC2D88}"/>
              </a:ext>
            </a:extLst>
          </p:cNvPr>
          <p:cNvSpPr>
            <a:spLocks noGrp="1"/>
          </p:cNvSpPr>
          <p:nvPr>
            <p:ph idx="1"/>
          </p:nvPr>
        </p:nvSpPr>
        <p:spPr>
          <a:xfrm>
            <a:off x="430306" y="1008528"/>
            <a:ext cx="10310483" cy="4814047"/>
          </a:xfrm>
        </p:spPr>
        <p:txBody>
          <a:bodyPr>
            <a:normAutofit/>
          </a:bodyPr>
          <a:lstStyle/>
          <a:p>
            <a:pPr algn="l">
              <a:buFont typeface="Wingdings" panose="05000000000000000000" pitchFamily="2" charset="2"/>
              <a:buChar char="Ø"/>
            </a:pPr>
            <a:endParaRPr lang="en-US" sz="1600" b="0" i="0" dirty="0">
              <a:solidFill>
                <a:srgbClr val="0D0D0D"/>
              </a:solidFill>
              <a:effectLst/>
              <a:highlight>
                <a:srgbClr val="FFFFFF"/>
              </a:highlight>
              <a:latin typeface="Constantia" panose="02030602050306030303" pitchFamily="18" charset="0"/>
            </a:endParaRPr>
          </a:p>
          <a:p>
            <a:pPr algn="l"/>
            <a:r>
              <a:rPr lang="en-US" sz="1800" b="0" i="0" dirty="0">
                <a:solidFill>
                  <a:srgbClr val="0D0D0D"/>
                </a:solidFill>
                <a:effectLst/>
                <a:highlight>
                  <a:srgbClr val="FFFFFF"/>
                </a:highlight>
                <a:latin typeface="Constantia" panose="02030602050306030303" pitchFamily="18" charset="0"/>
              </a:rPr>
              <a:t>The top 10 most popular genres on Netflix based on the number of titles can vary depending on the dataset's specific categorization.</a:t>
            </a:r>
          </a:p>
          <a:p>
            <a:pPr marL="342900" indent="-342900" algn="l">
              <a:buAutoNum type="arabicPeriod"/>
            </a:pPr>
            <a:r>
              <a:rPr lang="en-US" sz="1800" dirty="0">
                <a:solidFill>
                  <a:srgbClr val="0D0D0D"/>
                </a:solidFill>
                <a:highlight>
                  <a:srgbClr val="FFFFFF"/>
                </a:highlight>
                <a:latin typeface="Constantia" panose="02030602050306030303" pitchFamily="18" charset="0"/>
              </a:rPr>
              <a:t>Reality</a:t>
            </a:r>
          </a:p>
          <a:p>
            <a:pPr marL="342900" indent="-342900" algn="l">
              <a:buAutoNum type="arabicPeriod"/>
            </a:pPr>
            <a:r>
              <a:rPr lang="en-US" sz="1800" b="0" i="0" dirty="0">
                <a:solidFill>
                  <a:srgbClr val="0D0D0D"/>
                </a:solidFill>
                <a:effectLst/>
                <a:highlight>
                  <a:srgbClr val="FFFFFF"/>
                </a:highlight>
                <a:latin typeface="Constantia" panose="02030602050306030303" pitchFamily="18" charset="0"/>
              </a:rPr>
              <a:t>Drama</a:t>
            </a:r>
          </a:p>
          <a:p>
            <a:pPr algn="l">
              <a:buFont typeface="+mj-lt"/>
              <a:buAutoNum type="arabicPeriod"/>
            </a:pPr>
            <a:r>
              <a:rPr lang="en-US" sz="1800" dirty="0">
                <a:solidFill>
                  <a:srgbClr val="0D0D0D"/>
                </a:solidFill>
                <a:highlight>
                  <a:srgbClr val="FFFFFF"/>
                </a:highlight>
                <a:latin typeface="Constantia" panose="02030602050306030303" pitchFamily="18" charset="0"/>
              </a:rPr>
              <a:t> Drama , Romance</a:t>
            </a:r>
            <a:endParaRPr lang="en-US" sz="1800" b="0" i="0" dirty="0">
              <a:solidFill>
                <a:srgbClr val="0D0D0D"/>
              </a:solidFill>
              <a:effectLst/>
              <a:highlight>
                <a:srgbClr val="FFFFFF"/>
              </a:highlight>
              <a:latin typeface="Constantia" panose="02030602050306030303" pitchFamily="18" charset="0"/>
            </a:endParaRPr>
          </a:p>
          <a:p>
            <a:pPr algn="l">
              <a:buFont typeface="+mj-lt"/>
              <a:buAutoNum type="arabicPeriod"/>
            </a:pPr>
            <a:r>
              <a:rPr lang="en-US" sz="1800" dirty="0">
                <a:solidFill>
                  <a:srgbClr val="0D0D0D"/>
                </a:solidFill>
                <a:highlight>
                  <a:srgbClr val="FFFFFF"/>
                </a:highlight>
                <a:latin typeface="Constantia" panose="02030602050306030303" pitchFamily="18" charset="0"/>
              </a:rPr>
              <a:t>Drama, Comedy</a:t>
            </a:r>
            <a:endParaRPr lang="en-US" sz="1800" b="0" i="0" dirty="0">
              <a:solidFill>
                <a:srgbClr val="0D0D0D"/>
              </a:solidFill>
              <a:effectLst/>
              <a:highlight>
                <a:srgbClr val="FFFFFF"/>
              </a:highlight>
              <a:latin typeface="Constantia" panose="02030602050306030303" pitchFamily="18" charset="0"/>
            </a:endParaRPr>
          </a:p>
          <a:p>
            <a:pPr algn="l">
              <a:buFont typeface="+mj-lt"/>
              <a:buAutoNum type="arabicPeriod"/>
            </a:pPr>
            <a:r>
              <a:rPr lang="en-US" sz="1800" b="0" i="0" dirty="0">
                <a:solidFill>
                  <a:srgbClr val="0D0D0D"/>
                </a:solidFill>
                <a:effectLst/>
                <a:highlight>
                  <a:srgbClr val="FFFFFF"/>
                </a:highlight>
                <a:latin typeface="Constantia" panose="02030602050306030303" pitchFamily="18" charset="0"/>
              </a:rPr>
              <a:t>Documentary</a:t>
            </a:r>
          </a:p>
          <a:p>
            <a:pPr algn="l">
              <a:buFont typeface="+mj-lt"/>
              <a:buAutoNum type="arabicPeriod"/>
            </a:pPr>
            <a:r>
              <a:rPr lang="en-US" sz="1800" dirty="0">
                <a:solidFill>
                  <a:srgbClr val="0D0D0D"/>
                </a:solidFill>
                <a:highlight>
                  <a:srgbClr val="FFFFFF"/>
                </a:highlight>
                <a:latin typeface="Constantia" panose="02030602050306030303" pitchFamily="18" charset="0"/>
              </a:rPr>
              <a:t>Comedy</a:t>
            </a:r>
            <a:endParaRPr lang="en-US" sz="1800" b="0" i="0" dirty="0">
              <a:solidFill>
                <a:srgbClr val="0D0D0D"/>
              </a:solidFill>
              <a:effectLst/>
              <a:highlight>
                <a:srgbClr val="FFFFFF"/>
              </a:highlight>
              <a:latin typeface="Constantia" panose="02030602050306030303" pitchFamily="18" charset="0"/>
            </a:endParaRPr>
          </a:p>
          <a:p>
            <a:pPr algn="l">
              <a:buFont typeface="+mj-lt"/>
              <a:buAutoNum type="arabicPeriod"/>
            </a:pPr>
            <a:r>
              <a:rPr lang="en-US" sz="1800" dirty="0">
                <a:solidFill>
                  <a:srgbClr val="0D0D0D"/>
                </a:solidFill>
                <a:highlight>
                  <a:srgbClr val="FFFFFF"/>
                </a:highlight>
                <a:latin typeface="Constantia" panose="02030602050306030303" pitchFamily="18" charset="0"/>
              </a:rPr>
              <a:t>Comedy, Romance</a:t>
            </a:r>
          </a:p>
          <a:p>
            <a:pPr algn="l">
              <a:buFont typeface="+mj-lt"/>
              <a:buAutoNum type="arabicPeriod"/>
            </a:pPr>
            <a:r>
              <a:rPr lang="en-US" sz="1800" dirty="0">
                <a:solidFill>
                  <a:srgbClr val="0D0D0D"/>
                </a:solidFill>
                <a:highlight>
                  <a:srgbClr val="FFFFFF"/>
                </a:highlight>
                <a:latin typeface="Constantia" panose="02030602050306030303" pitchFamily="18" charset="0"/>
              </a:rPr>
              <a:t> Comedy, drama</a:t>
            </a:r>
            <a:endParaRPr lang="en-US" sz="1800" b="0" i="0" dirty="0">
              <a:solidFill>
                <a:srgbClr val="0D0D0D"/>
              </a:solidFill>
              <a:effectLst/>
              <a:highlight>
                <a:srgbClr val="FFFFFF"/>
              </a:highlight>
              <a:latin typeface="Constantia" panose="02030602050306030303" pitchFamily="18" charset="0"/>
            </a:endParaRPr>
          </a:p>
          <a:p>
            <a:pPr algn="l">
              <a:buFont typeface="+mj-lt"/>
              <a:buAutoNum type="arabicPeriod"/>
            </a:pPr>
            <a:r>
              <a:rPr lang="en-US" sz="1800" dirty="0">
                <a:solidFill>
                  <a:srgbClr val="0D0D0D"/>
                </a:solidFill>
                <a:highlight>
                  <a:srgbClr val="FFFFFF"/>
                </a:highlight>
                <a:latin typeface="Constantia" panose="02030602050306030303" pitchFamily="18" charset="0"/>
              </a:rPr>
              <a:t> Comedy, Drama, Romance</a:t>
            </a:r>
            <a:endParaRPr lang="en-US" sz="1800" b="0" i="0" dirty="0">
              <a:solidFill>
                <a:srgbClr val="0D0D0D"/>
              </a:solidFill>
              <a:effectLst/>
              <a:highlight>
                <a:srgbClr val="FFFFFF"/>
              </a:highlight>
              <a:latin typeface="Constantia" panose="02030602050306030303" pitchFamily="18" charset="0"/>
            </a:endParaRPr>
          </a:p>
          <a:p>
            <a:pPr algn="l">
              <a:buFont typeface="+mj-lt"/>
              <a:buAutoNum type="arabicPeriod"/>
            </a:pPr>
            <a:r>
              <a:rPr lang="en-US" sz="1800" dirty="0">
                <a:solidFill>
                  <a:srgbClr val="0D0D0D"/>
                </a:solidFill>
                <a:highlight>
                  <a:srgbClr val="FFFFFF"/>
                </a:highlight>
                <a:latin typeface="Constantia" panose="02030602050306030303" pitchFamily="18" charset="0"/>
              </a:rPr>
              <a:t> Comedy, Documentation</a:t>
            </a:r>
            <a:endParaRPr lang="en-US" sz="1800" b="0" i="0" dirty="0">
              <a:solidFill>
                <a:srgbClr val="0D0D0D"/>
              </a:solidFill>
              <a:effectLst/>
              <a:highlight>
                <a:srgbClr val="FFFFFF"/>
              </a:highlight>
              <a:latin typeface="Constantia" panose="02030602050306030303" pitchFamily="18" charset="0"/>
            </a:endParaRPr>
          </a:p>
          <a:p>
            <a:pPr>
              <a:buFont typeface="Wingdings" panose="05000000000000000000" pitchFamily="2" charset="2"/>
              <a:buChar char="Ø"/>
            </a:pPr>
            <a:endParaRPr lang="en-US" sz="1800" dirty="0">
              <a:latin typeface="Constantia" panose="02030602050306030303" pitchFamily="18" charset="0"/>
            </a:endParaRPr>
          </a:p>
        </p:txBody>
      </p:sp>
      <p:pic>
        <p:nvPicPr>
          <p:cNvPr id="5" name="Picture 4">
            <a:extLst>
              <a:ext uri="{FF2B5EF4-FFF2-40B4-BE49-F238E27FC236}">
                <a16:creationId xmlns:a16="http://schemas.microsoft.com/office/drawing/2014/main" id="{74CD670F-E7CE-EDF9-9638-34C4F89CBFCD}"/>
              </a:ext>
            </a:extLst>
          </p:cNvPr>
          <p:cNvPicPr>
            <a:picLocks noChangeAspect="1"/>
          </p:cNvPicPr>
          <p:nvPr/>
        </p:nvPicPr>
        <p:blipFill rotWithShape="1">
          <a:blip r:embed="rId3"/>
          <a:srcRect l="18981" t="35106" r="31670" b="42143"/>
          <a:stretch/>
        </p:blipFill>
        <p:spPr>
          <a:xfrm>
            <a:off x="4800597" y="2642702"/>
            <a:ext cx="6858002" cy="22322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95566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5739</TotalTime>
  <Words>2080</Words>
  <Application>Microsoft Office PowerPoint</Application>
  <PresentationFormat>Widescreen</PresentationFormat>
  <Paragraphs>240</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Agency FB</vt:lpstr>
      <vt:lpstr>Aharoni</vt:lpstr>
      <vt:lpstr>Arial</vt:lpstr>
      <vt:lpstr>Bahnschrift SemiBold SemiConden</vt:lpstr>
      <vt:lpstr>Berlin Sans FB Demi</vt:lpstr>
      <vt:lpstr>Calibri</vt:lpstr>
      <vt:lpstr>Calibri Light</vt:lpstr>
      <vt:lpstr>Constantia</vt:lpstr>
      <vt:lpstr>Goudy Old Style</vt:lpstr>
      <vt:lpstr>Söhne</vt:lpstr>
      <vt:lpstr>Wingdings</vt:lpstr>
      <vt:lpstr>Office Theme</vt:lpstr>
      <vt:lpstr>NETFLIX : MOVIES &amp; SHOWS  CASE STUDY A RESEARCH PROJECT BY TRINA SAMANTA</vt:lpstr>
      <vt:lpstr>CONTENT :  1.INTRODUCTION  2.OBJECTIVES  3.DATA OVERVIEW 4.TABLE ANALYSIS 5.IMPORTANT FACTORS TO BE ANALYZE 6.FINDINGS 7.RECOMMENDATIONS </vt:lpstr>
      <vt:lpstr>1.INTRODUCTION :  Netflix is a leading global streaming platform that offers a wide range of movies, TV shows, documentaries, and original content to its subscribers. In recent years, Netflix has expanded its original content production, creating award-winning series and films that have gained popularity and critical acclaim. Analyzing a dataset from Netflix can provide valuable insights into viewer preferences, content trends, and the effectiveness of Netflix's content strategy. </vt:lpstr>
      <vt:lpstr>2.OBJECTIVES:</vt:lpstr>
      <vt:lpstr>3.DATA OVERVIEW: .In this case study, this dataset contains two tables – The Content &amp; The Title details .their columns data type are given below :    </vt:lpstr>
      <vt:lpstr>4.TABLE ANALYSIS:  This dataset consists of 2 tables. a. Content table ( it contains 77801 rows which is separated by 5 columns).  b. Title table ( it consists of 5850 rows which is separated by 15 columns).  1.  Person ID : Unique identifier for each person involved in the credits. 2.  ID: Identifier for the credit entry. 3.  Role: Role of the person in the production (e.g., actor, director, producer) 4.  Name: Name of the person. 5.  Character: Character name (if applicable) played by the person. 6.  ID : Unique identifier for each title (movie or TV show). 7.  Title Type : Type of title (e.g., movie, TV series). 8.  Description : Brief description of the title. 9.  Release Year : Year when the title was released 10.  Age Certification : Certification indicating the suitable age group for the title. 11.  Runtime : Duration of the title in minutes. 12.  Genre : Category or genre of the title. 13.  Production Countries: Countries where the title was produced. 14.  Seasons: Number of seasons (for TV series). 15.  IMDb ID: Unique identifier on IMDb. 16.  IMDb Scores: IMDb rating score for the title. 17.  IMDb Votes: Number of votes received on IMDb. 18.  TMDB Popularity: Popularity score on The Movie Database (TMDB). 19.  TMDB Score: TMDB rating score for the title.</vt:lpstr>
      <vt:lpstr>5.IMPORTANT FACTORS TO BE ANALYZE:</vt:lpstr>
      <vt:lpstr>What is the trend in the number of titles released each year?   </vt:lpstr>
      <vt:lpstr>What are the top 10 most popular genres on Netflix based on the number of titles? </vt:lpstr>
      <vt:lpstr>PowerPoint Presentation</vt:lpstr>
      <vt:lpstr>Which production countries contribute the most content to Netflix? </vt:lpstr>
      <vt:lpstr>PowerPoint Presentation</vt:lpstr>
      <vt:lpstr>How does the IMDb score correlate with the TMDB score? </vt:lpstr>
      <vt:lpstr>PowerPoint Presentation</vt:lpstr>
      <vt:lpstr>How does the number of seasons impact the IMDb score for series titles?</vt:lpstr>
      <vt:lpstr>PowerPoint Presentation</vt:lpstr>
      <vt:lpstr>What is the average IMDb score for titles directed by each director?  </vt:lpstr>
      <vt:lpstr>What are the top 10 most popular titles based on IMDb votes? </vt:lpstr>
      <vt:lpstr>PowerPoint Presentation</vt:lpstr>
      <vt:lpstr>Which actors have appeared in the most titles? </vt:lpstr>
      <vt:lpstr>PowerPoint Presentation</vt:lpstr>
      <vt:lpstr>6.FINDINGS:</vt:lpstr>
      <vt:lpstr>6.FINDINGS:</vt:lpstr>
      <vt:lpstr>7.Recommendations: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Oriented Data Science &amp; Analytics Capability Build Solutions</dc:title>
  <dc:creator>Prateek Agrawal</dc:creator>
  <cp:lastModifiedBy>Trina Samanta</cp:lastModifiedBy>
  <cp:revision>51</cp:revision>
  <dcterms:created xsi:type="dcterms:W3CDTF">2020-04-21T09:51:02Z</dcterms:created>
  <dcterms:modified xsi:type="dcterms:W3CDTF">2024-07-13T17:09:11Z</dcterms:modified>
</cp:coreProperties>
</file>